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452" r:id="rId3"/>
    <p:sldId id="453" r:id="rId4"/>
    <p:sldId id="454" r:id="rId5"/>
    <p:sldId id="455" r:id="rId6"/>
    <p:sldId id="463" r:id="rId7"/>
    <p:sldId id="464" r:id="rId8"/>
    <p:sldId id="465" r:id="rId9"/>
    <p:sldId id="466" r:id="rId10"/>
    <p:sldId id="506" r:id="rId11"/>
    <p:sldId id="467" r:id="rId12"/>
    <p:sldId id="468" r:id="rId13"/>
    <p:sldId id="502" r:id="rId14"/>
    <p:sldId id="503" r:id="rId15"/>
    <p:sldId id="459" r:id="rId16"/>
    <p:sldId id="504" r:id="rId17"/>
    <p:sldId id="5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8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7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144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398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7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6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70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01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74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02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2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ldbluerestaurant.com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raxi.com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lcaminetto.ca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www.grillandvinewhistler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hyperlink" Target="https://www.fairmont-waterfront.com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5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hyperlink" Target="https://barbararestaurant.com/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hyperlink" Target="https://alouettevancouver.com/" TargetMode="Externa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fairmontpacificrim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nnalena.ca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hyperlink" Target="https://www.burdockandco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irmont.com/whistler/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histlerblackcomb.com/Plan-Your-Trip/Lift-Access/Passes/5-Day-Edge-Car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histlervalleytours.com/sightseeing" TargetMode="Externa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airmont.com/whistler/dining/grillroom/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bearfootbistro.com/the-experience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descr="A city skyline with boats on water&#10;&#10;Description automatically generated" id="5" name="Content Placeholder 4">
            <a:extLst>
              <a:ext uri="{FF2B5EF4-FFF2-40B4-BE49-F238E27FC236}">
                <a16:creationId xmlns:a16="http://schemas.microsoft.com/office/drawing/2014/main" id="{076FD1E4-A437-8B5F-149D-9BDB6A5E5294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2"/>
          <a:srcRect b="-1" l="93" r="87"/>
          <a:stretch/>
        </p:blipFill>
        <p:spPr>
          <a:xfrm>
            <a:off x="-15654" y="1440000"/>
            <a:ext cx="6072091" cy="4040940"/>
          </a:xfrm>
          <a:prstGeom prst="rect">
            <a:avLst/>
          </a:prstGeom>
        </p:spPr>
      </p:pic>
      <p:pic>
        <p:nvPicPr>
          <p:cNvPr descr="A stone structure on a mountain&#10;&#10;Description automatically generated" id="7" name="Content Placeholder 6">
            <a:extLst>
              <a:ext uri="{FF2B5EF4-FFF2-40B4-BE49-F238E27FC236}">
                <a16:creationId xmlns:a16="http://schemas.microsoft.com/office/drawing/2014/main" id="{631B74F5-174A-FB69-8193-79590D331218}"/>
              </a:ext>
            </a:extLst>
          </p:cNvPr>
          <p:cNvPicPr>
            <a:picLocks noChangeAspect="1" noGrp="1"/>
          </p:cNvPicPr>
          <p:nvPr>
            <p:ph idx="2" sz="half"/>
          </p:nvPr>
        </p:nvPicPr>
        <p:blipFill rotWithShape="1">
          <a:blip r:embed="rId3"/>
          <a:srcRect b="-3" l="50" r="55"/>
          <a:stretch/>
        </p:blipFill>
        <p:spPr>
          <a:xfrm>
            <a:off x="6116860" y="1440000"/>
            <a:ext cx="6072091" cy="4040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6827E-EDBC-C12E-93E9-012AF6FA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53" y="5706384"/>
            <a:ext cx="12204604" cy="942664"/>
          </a:xfrm>
        </p:spPr>
        <p:txBody>
          <a:bodyPr anchor="ctr" bIns="45720" lIns="91440" rIns="91440" rtlCol="0" tIns="45720" vert="horz">
            <a:normAutofit/>
          </a:bodyPr>
          <a:lstStyle/>
          <a:p>
            <a:pPr algn="ctr"/>
            <a:r>
              <a:rPr b="1" dirty="0" kern="1200" lang="en-US" sz="5200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F0502020204030204" pitchFamily="34" typeface="Calibri"/>
                <a:cs charset="0" panose="020F0502020204030204" pitchFamily="34" typeface="Calibri"/>
              </a:rPr>
              <a:t>The Vancouver / Whistler Experience For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BD768-CE6E-62BA-D1F5-23A16B77E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07" y="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11719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B30D-7D21-9FE3-A7E8-CD0D1094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8106"/>
            <a:ext cx="12191999" cy="598032"/>
          </a:xfrm>
        </p:spPr>
        <p:txBody>
          <a:bodyPr anchor="ctr" bIns="45720" lIns="91440" rIns="91440" rtlCol="0" tIns="45720" vert="horz">
            <a:normAutofit/>
          </a:bodyPr>
          <a:lstStyle/>
          <a:p>
            <a:pPr algn="ctr"/>
            <a:r>
              <a:rPr b="1" dirty="0" kern="1200" lang="en-US" sz="3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$200 Gift Certificate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E8B33A-2E09-FB2B-136D-34EBD59C50D9}"/>
              </a:ext>
            </a:extLst>
          </p:cNvPr>
          <p:cNvPicPr>
            <a:picLocks noChangeAspect="1" noGrp="1"/>
          </p:cNvPicPr>
          <p:nvPr>
            <p:ph idx="2" sz="half"/>
          </p:nvPr>
        </p:nvPicPr>
        <p:blipFill rotWithShape="1">
          <a:blip r:embed="rId2"/>
          <a:srcRect b="202" r="-3"/>
          <a:stretch/>
        </p:blipFill>
        <p:spPr>
          <a:xfrm>
            <a:off x="20" y="3"/>
            <a:ext cx="4062634" cy="4172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A1E0F-CFCA-5E53-0257-4792BCFA6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" r="104"/>
          <a:stretch/>
        </p:blipFill>
        <p:spPr>
          <a:xfrm>
            <a:off x="4061976" y="10"/>
            <a:ext cx="4062654" cy="41727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C9B32B-E468-0D7F-F32E-3E85CA10F47B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4"/>
          <a:srcRect b="-2" l="8" r="51"/>
          <a:stretch/>
        </p:blipFill>
        <p:spPr>
          <a:xfrm>
            <a:off x="8124630" y="-1"/>
            <a:ext cx="4067370" cy="41727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DF985CE-9416-BDC5-F9BE-C49750917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91" y="4837463"/>
            <a:ext cx="2879393" cy="1619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D55475-10B8-4F28-F7B8-5D5D4154C2C2}"/>
              </a:ext>
            </a:extLst>
          </p:cNvPr>
          <p:cNvSpPr txBox="1"/>
          <p:nvPr/>
        </p:nvSpPr>
        <p:spPr>
          <a:xfrm>
            <a:off x="0" y="4298623"/>
            <a:ext cx="406197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302020204030204" typeface="Calibri Light"/>
                <a:ea typeface="+mn-ea"/>
                <a:cs typeface="+mn-cs"/>
              </a:rPr>
              <a:t>2024 Gold Medal Winner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26CDEE-0F06-D524-D537-CEE1A2876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580" y="4654740"/>
            <a:ext cx="2182557" cy="963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087E65-6258-1839-5E5A-791AEACA695A}"/>
              </a:ext>
            </a:extLst>
          </p:cNvPr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37" y="4416976"/>
            <a:ext cx="1440000" cy="14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FB06676-C3BE-AE79-DC06-F6AFDE2864C8}"/>
              </a:ext>
            </a:extLst>
          </p:cNvPr>
          <p:cNvSpPr txBox="1"/>
          <p:nvPr/>
        </p:nvSpPr>
        <p:spPr>
          <a:xfrm>
            <a:off x="4061464" y="101862"/>
            <a:ext cx="4063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8"/>
              </a:rPr>
              <a:t>https://www.wildbluerestaurant.com/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AF2FD-FFAC-96D7-CCF3-628DBB273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0680" y="4416976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56751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b="1" baseline="0" cap="none" dirty="0" i="0" kern="1200" kumimoji="0" lang="en-CA" noProof="0" normalizeH="0" spc="0" strike="noStrike" sz="44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F0302020204030204" typeface="Calibri Light"/>
                <a:ea typeface="+mj-ea"/>
                <a:cs typeface="+mj-cs"/>
              </a:rPr>
              <a:t>  </a:t>
            </a:r>
            <a:r>
              <a:rPr b="1" baseline="0" cap="none" dirty="0" i="0" kern="1200" kumimoji="0" lang="en-CA" noProof="0" normalizeH="0" spc="0" strike="noStrike" sz="44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F0502020204030204" pitchFamily="34" typeface="Calibri"/>
                <a:cs charset="0" panose="020F0502020204030204" pitchFamily="34" typeface="Calibri"/>
              </a:rPr>
              <a:t>Whistler…</a:t>
            </a:r>
            <a:endParaRPr dirty="0" lang="en-CA">
              <a:solidFill>
                <a:srgbClr val="FFC000"/>
              </a:solidFill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3A606C43-309D-07A9-BD49-EC5F1A853D77}"/>
              </a:ext>
            </a:extLst>
          </p:cNvPr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5873457" y="2254588"/>
            <a:ext cx="5181600" cy="34510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C86BC3-6AAD-D0EB-DCDB-3322BFE8E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4" t="647"/>
          <a:stretch/>
        </p:blipFill>
        <p:spPr>
          <a:xfrm>
            <a:off x="8754223" y="262461"/>
            <a:ext cx="2874506" cy="1180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D50778-9898-BB2D-3B0A-49755837F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812" y="5716972"/>
            <a:ext cx="2450804" cy="1079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776F6E-CF88-857E-DCEF-AE64FBE54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51" y="5753551"/>
            <a:ext cx="999831" cy="1005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16592-C133-61AC-1DA4-FE64A01B9ADD}"/>
              </a:ext>
            </a:extLst>
          </p:cNvPr>
          <p:cNvSpPr txBox="1"/>
          <p:nvPr/>
        </p:nvSpPr>
        <p:spPr>
          <a:xfrm>
            <a:off x="4870598" y="6373851"/>
            <a:ext cx="2450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6"/>
              </a:rPr>
              <a:t>https://www.araxi.com/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73945-BE56-BBAC-EF82-679DE9292191}"/>
              </a:ext>
            </a:extLst>
          </p:cNvPr>
          <p:cNvSpPr txBox="1"/>
          <p:nvPr/>
        </p:nvSpPr>
        <p:spPr>
          <a:xfrm>
            <a:off x="0" y="152098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Chef’s tasting menu for 2 with wine pairings </a:t>
            </a:r>
            <a:endParaRPr b="0" baseline="0" cap="none" dirty="0" i="0" kern="1200" kumimoji="0" lang="en-CA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85B7A5-DB62-F908-F497-00D8C6B38BC2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>
          <a:blip r:embed="rId7"/>
          <a:stretch>
            <a:fillRect/>
          </a:stretch>
        </p:blipFill>
        <p:spPr>
          <a:xfrm>
            <a:off x="1156958" y="2254588"/>
            <a:ext cx="4616512" cy="34623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7997462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2DA78E-631E-D04A-AE17-17D00BC4FA78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2"/>
          <a:srcRect b="-1" l="29" r="40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b="b" l="l" r="r" t="t"/>
            <a:pathLst>
              <a:path h="6858000" w="6095999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E28FD-7432-FB44-322D-656729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5" y="5401674"/>
            <a:ext cx="6931319" cy="752217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dirty="0" kern="1200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cs charset="0" panose="020F0502020204030204" pitchFamily="34" typeface="Calibri"/>
              </a:rPr>
              <a:t>Chef’s tasting menu for 2 with wine pairings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9C89E6-4609-318C-B5FD-268343FAEBE4}"/>
              </a:ext>
            </a:extLst>
          </p:cNvPr>
          <p:cNvPicPr>
            <a:picLocks noChangeAspect="1" noGrp="1"/>
          </p:cNvPicPr>
          <p:nvPr>
            <p:ph idx="2" sz="half"/>
          </p:nvPr>
        </p:nvPicPr>
        <p:blipFill rotWithShape="1">
          <a:blip r:embed="rId3"/>
          <a:srcRect b="-2" r="11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b="b" l="l" r="r" t="t"/>
            <a:pathLst>
              <a:path h="5158850" w="609600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A17E5-AE39-045F-D38C-5F8AB6297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5" y="276618"/>
            <a:ext cx="5715000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EEFED-3922-4AA2-BE28-9FCB3BF79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8163" y="5732610"/>
            <a:ext cx="999831" cy="1005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29F600-449D-AB6B-B8BF-7D62AB2F4D02}"/>
              </a:ext>
            </a:extLst>
          </p:cNvPr>
          <p:cNvSpPr txBox="1"/>
          <p:nvPr/>
        </p:nvSpPr>
        <p:spPr>
          <a:xfrm>
            <a:off x="4919049" y="6396716"/>
            <a:ext cx="2353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6"/>
              </a:rPr>
              <a:t>https://ilcaminetto.ca/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1456105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ECEE03-918F-43ED-A7B3-F1BDE3FC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010B55F0-C448-403A-8231-AD42A7BA2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1661139"/>
            <a:ext cx="4243589" cy="18288"/>
          </a:xfrm>
          <a:custGeom>
            <a:avLst/>
            <a:gdLst>
              <a:gd fmla="*/ 0 w 4243589" name="connsiteX0"/>
              <a:gd fmla="*/ 0 h 18288" name="connsiteY0"/>
              <a:gd fmla="*/ 478919 w 4243589" name="connsiteX1"/>
              <a:gd fmla="*/ 0 h 18288" name="connsiteY1"/>
              <a:gd fmla="*/ 957839 w 4243589" name="connsiteX2"/>
              <a:gd fmla="*/ 0 h 18288" name="connsiteY2"/>
              <a:gd fmla="*/ 1521630 w 4243589" name="connsiteX3"/>
              <a:gd fmla="*/ 0 h 18288" name="connsiteY3"/>
              <a:gd fmla="*/ 2212729 w 4243589" name="connsiteX4"/>
              <a:gd fmla="*/ 0 h 18288" name="connsiteY4"/>
              <a:gd fmla="*/ 2734084 w 4243589" name="connsiteX5"/>
              <a:gd fmla="*/ 0 h 18288" name="connsiteY5"/>
              <a:gd fmla="*/ 3255439 w 4243589" name="connsiteX6"/>
              <a:gd fmla="*/ 0 h 18288" name="connsiteY6"/>
              <a:gd fmla="*/ 4243589 w 4243589" name="connsiteX7"/>
              <a:gd fmla="*/ 0 h 18288" name="connsiteY7"/>
              <a:gd fmla="*/ 4243589 w 4243589" name="connsiteX8"/>
              <a:gd fmla="*/ 18288 h 18288" name="connsiteY8"/>
              <a:gd fmla="*/ 3594926 w 4243589" name="connsiteX9"/>
              <a:gd fmla="*/ 18288 h 18288" name="connsiteY9"/>
              <a:gd fmla="*/ 3073571 w 4243589" name="connsiteX10"/>
              <a:gd fmla="*/ 18288 h 18288" name="connsiteY10"/>
              <a:gd fmla="*/ 2552216 w 4243589" name="connsiteX11"/>
              <a:gd fmla="*/ 18288 h 18288" name="connsiteY11"/>
              <a:gd fmla="*/ 1903553 w 4243589" name="connsiteX12"/>
              <a:gd fmla="*/ 18288 h 18288" name="connsiteY12"/>
              <a:gd fmla="*/ 1212454 w 4243589" name="connsiteX13"/>
              <a:gd fmla="*/ 18288 h 18288" name="connsiteY13"/>
              <a:gd fmla="*/ 733535 w 4243589" name="connsiteX14"/>
              <a:gd fmla="*/ 18288 h 18288" name="connsiteY14"/>
              <a:gd fmla="*/ 0 w 4243589" name="connsiteX15"/>
              <a:gd fmla="*/ 18288 h 18288" name="connsiteY15"/>
              <a:gd fmla="*/ 0 w 4243589" name="connsiteX16"/>
              <a:gd fmla="*/ 0 h 18288" name="connsiteY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stroke="0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DCC81-F247-D602-D481-2D7AAF718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304" y="930727"/>
            <a:ext cx="2448000" cy="895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2C40C8-9D55-F661-608C-71E511AA8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86" y="733629"/>
            <a:ext cx="2448000" cy="1092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F36C55-0D50-D9AC-DA79-E46566C39E10}"/>
              </a:ext>
            </a:extLst>
          </p:cNvPr>
          <p:cNvSpPr txBox="1"/>
          <p:nvPr/>
        </p:nvSpPr>
        <p:spPr>
          <a:xfrm>
            <a:off x="0" y="748266"/>
            <a:ext cx="12188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$200 Gift Certificate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AB82F2-8D57-1A2F-2BF1-87D66DD885F4}"/>
              </a:ext>
            </a:extLst>
          </p:cNvPr>
          <p:cNvSpPr txBox="1"/>
          <p:nvPr/>
        </p:nvSpPr>
        <p:spPr>
          <a:xfrm>
            <a:off x="0" y="6424363"/>
            <a:ext cx="1218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4"/>
              </a:rPr>
              <a:t>https://www.grillandvinewhistler.com/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EFB8F-A57D-327B-F5F4-B59F10F791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" r="7"/>
          <a:stretch/>
        </p:blipFill>
        <p:spPr>
          <a:xfrm>
            <a:off x="510365" y="2605065"/>
            <a:ext cx="3524888" cy="364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55397-58D9-019A-6393-4904B4E57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072" y="2604527"/>
            <a:ext cx="3524888" cy="364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5F4449-69AB-60F2-4ABC-329F705DCE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" r="128"/>
          <a:stretch/>
        </p:blipFill>
        <p:spPr>
          <a:xfrm>
            <a:off x="8111779" y="2604527"/>
            <a:ext cx="3524888" cy="36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8426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33280"/>
            <a:ext cx="10515600" cy="1325563"/>
          </a:xfrm>
        </p:spPr>
        <p:txBody>
          <a:bodyPr/>
          <a:lstStyle/>
          <a:p>
            <a:r>
              <a:rPr b="1" baseline="0" cap="none" dirty="0" i="0" kern="1200" kumimoji="0" lang="en-CA" noProof="0" normalizeH="0" spc="0" strike="noStrike" sz="44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F0502020204030204" pitchFamily="34" typeface="Calibri"/>
                <a:ea typeface="+mj-ea"/>
                <a:cs charset="0" panose="020F0502020204030204" pitchFamily="34" typeface="Calibri"/>
              </a:rPr>
              <a:t>Vancouver…</a:t>
            </a:r>
            <a:endParaRPr b="1" dirty="0" lang="en-CA">
              <a:solidFill>
                <a:schemeClr val="accent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" sz="half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6904"/>
            <a:ext cx="5181600" cy="2202180"/>
          </a:xfrm>
        </p:spPr>
      </p:pic>
      <p:pic>
        <p:nvPicPr>
          <p:cNvPr id="6" name="Content Placeholder 5"/>
          <p:cNvPicPr>
            <a:picLocks noChangeAspect="1" noGrp="1"/>
          </p:cNvPicPr>
          <p:nvPr>
            <p:ph idx="2" sz="half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16" y="3159805"/>
            <a:ext cx="5181600" cy="22021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" t="151"/>
          <a:stretch/>
        </p:blipFill>
        <p:spPr>
          <a:xfrm>
            <a:off x="4566000" y="1358843"/>
            <a:ext cx="3060000" cy="146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6112" y="5609169"/>
            <a:ext cx="3859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2 nights on Gold Floor</a:t>
            </a:r>
            <a:endParaRPr b="0" baseline="0" cap="none" dirty="0" i="0" kern="1200" kumimoji="0" lang="en-CA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8DC64-FBCE-B53B-4B27-B4A4D5405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609169"/>
            <a:ext cx="1152625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DC6D2F-4FC0-0657-4CE7-F564F870D6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18" l="11" r="67" t="507"/>
          <a:stretch/>
        </p:blipFill>
        <p:spPr>
          <a:xfrm>
            <a:off x="8897047" y="5591175"/>
            <a:ext cx="2450769" cy="10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A716EC-B008-394A-FE42-E4D00CAD5187}"/>
              </a:ext>
            </a:extLst>
          </p:cNvPr>
          <p:cNvSpPr txBox="1"/>
          <p:nvPr/>
        </p:nvSpPr>
        <p:spPr>
          <a:xfrm>
            <a:off x="4166111" y="6434029"/>
            <a:ext cx="3859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en-US">
                <a:hlinkClick r:id="rId7"/>
              </a:rPr>
              <a:t>https://www.fairmont-waterfront.com/</a:t>
            </a:r>
            <a:r>
              <a:rPr dirty="0"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13794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8BD7-6219-C0CA-4E59-815E52A4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4"/>
            <a:ext cx="10515600" cy="1325563"/>
          </a:xfrm>
        </p:spPr>
        <p:txBody>
          <a:bodyPr/>
          <a:lstStyle/>
          <a:p>
            <a:r>
              <a:rPr b="1" baseline="0" cap="none" dirty="0" i="0" kern="1200" kumimoji="0" lang="en-CA" noProof="0" normalizeH="0" spc="0" strike="noStrike" sz="44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F0502020204030204" pitchFamily="34" typeface="Calibri"/>
                <a:ea typeface="+mj-ea"/>
                <a:cs charset="0" panose="020F0502020204030204" pitchFamily="34" typeface="Calibri"/>
              </a:rPr>
              <a:t>Vancouver…</a:t>
            </a:r>
            <a:endParaRPr dirty="0" lang="en-C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BE380C-DF77-FF94-3C3A-F155B33D15BF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2"/>
          <a:srcRect r="52"/>
          <a:stretch/>
        </p:blipFill>
        <p:spPr>
          <a:xfrm>
            <a:off x="838199" y="2088897"/>
            <a:ext cx="10471485" cy="3505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38605-766F-DE14-8936-9A95CBFEC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714" y="394536"/>
            <a:ext cx="4888831" cy="953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1546CF-4999-32C1-B4B4-7F071CA6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979" y="5680684"/>
            <a:ext cx="1115665" cy="10851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2540AE-1BD6-DF4C-5E58-1F98D9D30392}"/>
              </a:ext>
            </a:extLst>
          </p:cNvPr>
          <p:cNvSpPr txBox="1"/>
          <p:nvPr/>
        </p:nvSpPr>
        <p:spPr>
          <a:xfrm>
            <a:off x="838199" y="1533742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5"/>
              </a:rPr>
              <a:t>https://barbararestaurant.com/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18C82C-8E04-0F43-9580-A4A8068D7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5657" y="2083706"/>
            <a:ext cx="3526401" cy="350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48440-FFCC-0758-36A6-1071CFEF526E}"/>
              </a:ext>
            </a:extLst>
          </p:cNvPr>
          <p:cNvSpPr txBox="1"/>
          <p:nvPr/>
        </p:nvSpPr>
        <p:spPr>
          <a:xfrm>
            <a:off x="838199" y="6075947"/>
            <a:ext cx="10471485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CA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$250 Gift Certificate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233C5-F72B-E718-040D-22C0F0D49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789" y="5677730"/>
            <a:ext cx="1088136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8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DFBD3C-7624-A64E-3B5C-8BB5B93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7475"/>
            <a:ext cx="10515600" cy="1325563"/>
          </a:xfrm>
        </p:spPr>
        <p:txBody>
          <a:bodyPr/>
          <a:lstStyle/>
          <a:p>
            <a:r>
              <a:rPr kumimoji="0" lang="en-CA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Vancouver…</a:t>
            </a:r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5F94450-EABC-B98E-AF45-7972C5AACB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2480"/>
            <a:ext cx="5181600" cy="3457628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14E24FA-FBD2-4EC1-EEC2-BD2DB39990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4526"/>
            <a:ext cx="5181600" cy="3453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98FF1F-EF71-9E83-19A9-ADE57965F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650" y="213772"/>
            <a:ext cx="4762500" cy="9989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18AE5D-47C0-EAAD-59F3-FC479862C9CD}"/>
              </a:ext>
            </a:extLst>
          </p:cNvPr>
          <p:cNvSpPr txBox="1"/>
          <p:nvPr/>
        </p:nvSpPr>
        <p:spPr>
          <a:xfrm>
            <a:off x="0" y="6371193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https://alouettevancouver.com/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10DDB4-8679-F39A-A35D-5A0AA9790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5744" y="5882358"/>
            <a:ext cx="1166256" cy="977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F55693-CB60-AE37-991F-6CBFDD36CC84}"/>
              </a:ext>
            </a:extLst>
          </p:cNvPr>
          <p:cNvSpPr txBox="1"/>
          <p:nvPr/>
        </p:nvSpPr>
        <p:spPr>
          <a:xfrm>
            <a:off x="0" y="593682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TripAdvisor’s #1 Ranked Fine Dining Dinner Restaurant in Vancouver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E76272-CC9C-9B76-1013-FB9CD29AA886}"/>
              </a:ext>
            </a:extLst>
          </p:cNvPr>
          <p:cNvSpPr txBox="1"/>
          <p:nvPr/>
        </p:nvSpPr>
        <p:spPr>
          <a:xfrm>
            <a:off x="0" y="14975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$150 Gift Card</a:t>
            </a:r>
          </a:p>
        </p:txBody>
      </p:sp>
    </p:spTree>
    <p:extLst>
      <p:ext uri="{BB962C8B-B14F-4D97-AF65-F5344CB8AC3E}">
        <p14:creationId xmlns:p14="http://schemas.microsoft.com/office/powerpoint/2010/main" val="617291330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552B6C-6E2E-84AE-9C47-24917B6846C8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2"/>
          <a:srcRect b="28" r="3"/>
          <a:stretch/>
        </p:blipFill>
        <p:spPr>
          <a:xfrm>
            <a:off x="0" y="2572"/>
            <a:ext cx="12192000" cy="6855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F24AF-E430-048F-EBC8-D2E4433D52D0}"/>
              </a:ext>
            </a:extLst>
          </p:cNvPr>
          <p:cNvSpPr txBox="1"/>
          <p:nvPr/>
        </p:nvSpPr>
        <p:spPr>
          <a:xfrm>
            <a:off x="5337544" y="1164125"/>
            <a:ext cx="6854457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2 nights at Fairmont Pacific Rim with Breakfast </a:t>
            </a:r>
          </a:p>
          <a:p>
            <a:pPr algn="l" defTabSz="914400" eaLnBrk="1" fontAlgn="auto" hangingPunct="1" indent="-285750" latinLnBrk="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Dinner at AnnaLena</a:t>
            </a:r>
          </a:p>
          <a:p>
            <a:pPr algn="l" defTabSz="914400" eaLnBrk="1" fontAlgn="auto" hangingPunct="1" indent="-285750" latinLnBrk="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Dinner at Burdock &amp; Co.</a:t>
            </a:r>
          </a:p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5 nights at Fairmont Chateau Whistler</a:t>
            </a:r>
          </a:p>
          <a:p>
            <a:pPr algn="l" defTabSz="914400" eaLnBrk="1" fontAlgn="auto" hangingPunct="1" indent="-285750" latinLnBrk="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Two 5-Day Edge Cards to Whistler/Blackcomb</a:t>
            </a:r>
          </a:p>
          <a:p>
            <a:pPr algn="l" defTabSz="914400" eaLnBrk="1" fontAlgn="auto" hangingPunct="1" indent="-285750" latinLnBrk="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Full Whistler Sightseeing Tour</a:t>
            </a:r>
          </a:p>
          <a:p>
            <a:pPr indent="-285750" lvl="1" marL="742950">
              <a:buFont charset="0" panose="020B0604020202020204" pitchFamily="34" typeface="Arial"/>
              <a:buChar char="•"/>
              <a:defRPr/>
            </a:pPr>
            <a:r>
              <a:rPr dirty="0" lang="en-CA" sz="2300">
                <a:solidFill>
                  <a:prstClr val="black"/>
                </a:solidFill>
              </a:rPr>
              <a:t>Experience at Bearfoot Bistro</a:t>
            </a:r>
          </a:p>
          <a:p>
            <a:pPr indent="-285750" lvl="1" marL="742950">
              <a:buFont charset="0" panose="020B0604020202020204" pitchFamily="34" typeface="Arial"/>
              <a:buChar char="•"/>
              <a:defRPr/>
            </a:pPr>
            <a:r>
              <a:rPr dirty="0" lang="en-CA" sz="2300">
                <a:solidFill>
                  <a:prstClr val="black"/>
                </a:solidFill>
              </a:rPr>
              <a:t>Dinner at Wild Blue Restaurant + Bar</a:t>
            </a:r>
          </a:p>
          <a:p>
            <a:pPr algn="l" defTabSz="914400" eaLnBrk="1" fontAlgn="auto" hangingPunct="1" indent="-285750" latinLnBrk="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Dinner at The Grill Room</a:t>
            </a:r>
          </a:p>
          <a:p>
            <a:pPr algn="l" defTabSz="914400" eaLnBrk="1" fontAlgn="auto" hangingPunct="1" indent="-285750" latinLnBrk="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Dinner at Araxi Restaurant &amp; Oyster Bar</a:t>
            </a:r>
          </a:p>
          <a:p>
            <a:pPr algn="l" defTabSz="914400" eaLnBrk="1" fontAlgn="auto" hangingPunct="1" indent="-285750" latinLnBrk="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Dinner at Il Caminetto</a:t>
            </a:r>
          </a:p>
          <a:p>
            <a:pPr algn="l" defTabSz="914400" eaLnBrk="1" fontAlgn="auto" hangingPunct="1" indent="-285750" latinLnBrk="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Breakfast/Dinner at Grill &amp; Vine Whistler</a:t>
            </a:r>
          </a:p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2 nights at Fairmont Waterfront, Gold Floor</a:t>
            </a:r>
          </a:p>
          <a:p>
            <a:pPr indent="-285750" lvl="1" marL="742950">
              <a:buFont charset="0" panose="020B0604020202020204" pitchFamily="34" typeface="Arial"/>
              <a:buChar char="•"/>
            </a:pPr>
            <a:r>
              <a:rPr dirty="0" lang="en-CA" sz="2300">
                <a:solidFill>
                  <a:prstClr val="black"/>
                </a:solidFill>
              </a:rPr>
              <a:t>Dinner at Barbara Restaurant</a:t>
            </a:r>
          </a:p>
          <a:p>
            <a:pPr algn="l" defTabSz="914400" eaLnBrk="1" fontAlgn="auto" hangingPunct="1" indent="-285750" latinLnBrk="0" lvl="1" marL="7429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3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Dinner at Alouette Bistro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0150A-EB1D-9D65-C675-631E05BA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03" y="0"/>
            <a:ext cx="12200003" cy="1325563"/>
          </a:xfrm>
        </p:spPr>
        <p:txBody>
          <a:bodyPr/>
          <a:lstStyle/>
          <a:p>
            <a:pPr algn="ctr"/>
            <a:r>
              <a:rPr b="1" baseline="0" cap="none" dirty="0" i="0" kern="1200" kumimoji="0" lang="en-CA" noProof="0" normalizeH="0" spc="0" strike="noStrike" sz="44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F0502020204030204" pitchFamily="34" typeface="Calibri"/>
                <a:cs charset="0" panose="020F0502020204030204" pitchFamily="34" typeface="Calibri"/>
              </a:rPr>
              <a:t>The Vancouver / Whistler Experience For 2</a:t>
            </a:r>
            <a:endParaRPr dirty="0" lang="en-CA"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31528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9"/>
            <a:ext cx="10515600" cy="1325563"/>
          </a:xfrm>
        </p:spPr>
        <p:txBody>
          <a:bodyPr/>
          <a:lstStyle/>
          <a:p>
            <a:r>
              <a:rPr b="1" baseline="0" cap="none" dirty="0" i="0" kern="1200" kumimoji="0" lang="en-CA" noProof="0" normalizeH="0" spc="0" strike="noStrike" sz="44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F0502020204030204" pitchFamily="34" typeface="Calibri"/>
                <a:cs charset="0" panose="020F0502020204030204" pitchFamily="34" typeface="Calibri"/>
              </a:rPr>
              <a:t>  Vancouver…</a:t>
            </a:r>
            <a:endParaRPr b="1" dirty="0" lang="en-CA">
              <a:solidFill>
                <a:srgbClr val="FFC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pic>
        <p:nvPicPr>
          <p:cNvPr id="11" name="Content Placeholder 10"/>
          <p:cNvPicPr>
            <a:picLocks noChangeAspect="1" noGrp="1"/>
          </p:cNvPicPr>
          <p:nvPr>
            <p:ph idx="1" sz="half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5" y="3226020"/>
            <a:ext cx="5181600" cy="2202180"/>
          </a:xfrm>
          <a:ln w="3175">
            <a:solidFill>
              <a:schemeClr val="tx1"/>
            </a:solidFill>
          </a:ln>
        </p:spPr>
      </p:pic>
      <p:pic>
        <p:nvPicPr>
          <p:cNvPr id="12" name="Content Placeholder 11"/>
          <p:cNvPicPr>
            <a:picLocks noChangeAspect="1" noGrp="1"/>
          </p:cNvPicPr>
          <p:nvPr>
            <p:ph idx="2" sz="half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26020"/>
            <a:ext cx="5181600" cy="2202180"/>
          </a:xfrm>
          <a:ln w="31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30" y="701517"/>
            <a:ext cx="3384757" cy="12956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39237" y="5572569"/>
            <a:ext cx="4913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4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2 nights with breakfast</a:t>
            </a:r>
            <a:endParaRPr b="0" baseline="0" cap="none" dirty="0" i="0" kern="1200" kumimoji="0" lang="en-CA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199" t="28"/>
          <a:stretch/>
        </p:blipFill>
        <p:spPr>
          <a:xfrm>
            <a:off x="4882475" y="1690688"/>
            <a:ext cx="2427048" cy="1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3224" y="2753726"/>
            <a:ext cx="630555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1" kern="1200" kumimoji="0" lang="en-CA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1 of 4 hotels in Canada with AAA 5 Diamond Award in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D62AA-33E2-3AA9-D09C-19E8DC328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1044" y="5659372"/>
            <a:ext cx="1136572" cy="1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B9A166-D2BC-481E-6F92-5D2749069147}"/>
              </a:ext>
            </a:extLst>
          </p:cNvPr>
          <p:cNvSpPr txBox="1"/>
          <p:nvPr/>
        </p:nvSpPr>
        <p:spPr>
          <a:xfrm>
            <a:off x="4240305" y="6370040"/>
            <a:ext cx="3711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en-US">
                <a:hlinkClick r:id="rId7"/>
              </a:rPr>
              <a:t>https://www.fairmontpacificrim.com/</a:t>
            </a:r>
            <a:r>
              <a:rPr dirty="0"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03913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6BCD-A865-BF28-416A-55B325E7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b="1" baseline="0" cap="none" dirty="0" i="0" kern="1200" kumimoji="0" lang="en-CA" noProof="0" normalizeH="0" spc="0" strike="noStrike" sz="44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F0502020204030204" pitchFamily="34" typeface="Calibri"/>
                <a:cs charset="0" panose="020F0502020204030204" pitchFamily="34" typeface="Calibri"/>
              </a:rPr>
              <a:t>  Vancouver…</a:t>
            </a:r>
            <a:endParaRPr dirty="0" lang="en-CA"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26EC4-216C-E54E-59A7-C30D8494327F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24" y="5557123"/>
            <a:ext cx="1080000" cy="10800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11DBFAF-71F5-D2E1-2F77-5732565A9E90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>
          <a:blip r:embed="rId3"/>
          <a:stretch>
            <a:fillRect/>
          </a:stretch>
        </p:blipFill>
        <p:spPr>
          <a:xfrm>
            <a:off x="838200" y="1977407"/>
            <a:ext cx="10515600" cy="349412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E62820-BAA8-AD27-25FC-D5BD902E7A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"/>
          <a:stretch/>
        </p:blipFill>
        <p:spPr>
          <a:xfrm>
            <a:off x="8049965" y="157445"/>
            <a:ext cx="3646736" cy="15205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6ACDA5-CB91-4CC3-B683-E5C188739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198" y="5557123"/>
            <a:ext cx="2450804" cy="1079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E835FC-D5E5-7F01-7620-0DA27CFC11DC}"/>
              </a:ext>
            </a:extLst>
          </p:cNvPr>
          <p:cNvSpPr txBox="1"/>
          <p:nvPr/>
        </p:nvSpPr>
        <p:spPr>
          <a:xfrm>
            <a:off x="4770831" y="6451543"/>
            <a:ext cx="2650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6"/>
              </a:rPr>
              <a:t>https://www.annalena.ca/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7314A-5F4F-66BB-0358-3A342E63AA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448" t="1970"/>
          <a:stretch/>
        </p:blipFill>
        <p:spPr>
          <a:xfrm>
            <a:off x="6415581" y="377717"/>
            <a:ext cx="1117918" cy="10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B9D753-9E59-0ED0-1251-6997C8C7A962}"/>
              </a:ext>
            </a:extLst>
          </p:cNvPr>
          <p:cNvSpPr txBox="1"/>
          <p:nvPr/>
        </p:nvSpPr>
        <p:spPr>
          <a:xfrm>
            <a:off x="4742327" y="5698834"/>
            <a:ext cx="2707341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Dinner for Two</a:t>
            </a:r>
          </a:p>
        </p:txBody>
      </p:sp>
    </p:spTree>
    <p:extLst>
      <p:ext uri="{BB962C8B-B14F-4D97-AF65-F5344CB8AC3E}">
        <p14:creationId xmlns:p14="http://schemas.microsoft.com/office/powerpoint/2010/main" val="36898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6BCD-A865-BF28-416A-55B325E7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0"/>
            <a:ext cx="10515600" cy="1325563"/>
          </a:xfrm>
        </p:spPr>
        <p:txBody>
          <a:bodyPr/>
          <a:lstStyle/>
          <a:p>
            <a:r>
              <a:rPr kumimoji="0" lang="en-CA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Vancouver…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E876C-8E29-8086-0DFE-856A529982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8" y="1983794"/>
            <a:ext cx="10515600" cy="3511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27C59-FF13-C1AE-BB06-95F968581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409" y="378912"/>
            <a:ext cx="2627389" cy="1278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6803F-D39D-4E4A-DF80-50417F8438CB}"/>
              </a:ext>
            </a:extLst>
          </p:cNvPr>
          <p:cNvSpPr txBox="1"/>
          <p:nvPr/>
        </p:nvSpPr>
        <p:spPr>
          <a:xfrm>
            <a:off x="4439291" y="6148270"/>
            <a:ext cx="3313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https://www.burdockandco.com/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1C6F9-88CE-26E4-45CC-10D78BC0FD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68" y="5627325"/>
            <a:ext cx="1080000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E1AD75-B910-A7AD-1164-B230DADE3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962" y="5605679"/>
            <a:ext cx="1115665" cy="1085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05219-78A2-57CE-9C5A-A2DD688FE4CD}"/>
              </a:ext>
            </a:extLst>
          </p:cNvPr>
          <p:cNvSpPr txBox="1"/>
          <p:nvPr/>
        </p:nvSpPr>
        <p:spPr>
          <a:xfrm>
            <a:off x="4742326" y="1288429"/>
            <a:ext cx="270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 for Two</a:t>
            </a:r>
          </a:p>
        </p:txBody>
      </p:sp>
    </p:spTree>
    <p:extLst>
      <p:ext uri="{BB962C8B-B14F-4D97-AF65-F5344CB8AC3E}">
        <p14:creationId xmlns:p14="http://schemas.microsoft.com/office/powerpoint/2010/main" val="714169164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815"/>
            <a:ext cx="10515600" cy="1325563"/>
          </a:xfrm>
        </p:spPr>
        <p:txBody>
          <a:bodyPr/>
          <a:lstStyle/>
          <a:p>
            <a:r>
              <a:rPr b="1" baseline="0" cap="none" dirty="0" i="0" kern="1200" kumimoji="0" lang="en-CA" noProof="0" normalizeH="0" spc="0" strike="noStrike" sz="44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F0502020204030204" pitchFamily="34" typeface="Calibri"/>
                <a:cs charset="0" panose="020F0502020204030204" pitchFamily="34" typeface="Calibri"/>
              </a:rPr>
              <a:t>  Whistler…</a:t>
            </a:r>
            <a:endParaRPr b="1" dirty="0" lang="en-CA">
              <a:solidFill>
                <a:srgbClr val="FFC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" sz="half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6555"/>
            <a:ext cx="5181600" cy="2202180"/>
          </a:xfrm>
          <a:ln w="3175"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ChangeAspect="1" noGrp="1"/>
          </p:cNvPicPr>
          <p:nvPr>
            <p:ph idx="2" sz="half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536555"/>
            <a:ext cx="5181600" cy="2202180"/>
          </a:xfr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00" y="718090"/>
            <a:ext cx="3060000" cy="11933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3699" y="1697919"/>
            <a:ext cx="1824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4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5 nights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4883825"/>
            <a:ext cx="1051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#1 Ski Resort Hotel in North America and #1 Golf Resort in Canada</a:t>
            </a:r>
            <a:endParaRPr b="0" baseline="0" cap="none" dirty="0" i="0" kern="1200" kumimoji="0" lang="en-CA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310" y="5363885"/>
            <a:ext cx="2327380" cy="876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418" l="11" r="67" t="507"/>
          <a:stretch/>
        </p:blipFill>
        <p:spPr>
          <a:xfrm>
            <a:off x="8975790" y="5229159"/>
            <a:ext cx="2450769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C04DC-F296-EFA7-0D75-15BBC9A52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003252"/>
            <a:ext cx="1152625" cy="108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D37FE7-3685-F71C-6F4E-123723F97E17}"/>
              </a:ext>
            </a:extLst>
          </p:cNvPr>
          <p:cNvSpPr txBox="1"/>
          <p:nvPr/>
        </p:nvSpPr>
        <p:spPr>
          <a:xfrm>
            <a:off x="4199964" y="6488668"/>
            <a:ext cx="363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en-US">
                <a:hlinkClick r:id="rId8"/>
              </a:rPr>
              <a:t>https://www.fairmont.com/whistler/</a:t>
            </a:r>
            <a:r>
              <a:rPr dirty="0"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11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D71F8-FDF5-D78B-F228-797B460889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32163"/>
            <a:ext cx="10515600" cy="2738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CA7CA5-9E88-2F1E-CC4F-D4EBCA628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366586"/>
            <a:ext cx="6096002" cy="1720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59BFCB-9232-D259-D090-43EAD9EE1890}"/>
              </a:ext>
            </a:extLst>
          </p:cNvPr>
          <p:cNvSpPr txBox="1"/>
          <p:nvPr/>
        </p:nvSpPr>
        <p:spPr>
          <a:xfrm>
            <a:off x="838200" y="5438226"/>
            <a:ext cx="105156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Two, 5-Day EDGE CARDS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 or ride any 5 days of the season at Whistler Blackcomb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https://www.whistlerblackcomb.com/Plan-Your-Trip/Lift-Access/Passes/5-Day-Edge-Card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95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D9268D4E-5F23-EF4E-D612-2DF6902041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96260"/>
            <a:ext cx="10515600" cy="30361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11BBF-6B6A-11E0-2A3E-50C2BE4E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0" lang="en-CA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Whistler…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2C495-2094-6E87-A17E-CC8FCF516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93"/>
          <a:stretch/>
        </p:blipFill>
        <p:spPr>
          <a:xfrm>
            <a:off x="8787341" y="257586"/>
            <a:ext cx="2566459" cy="1523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6A110-6E47-B46B-DCC3-1566D677F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82" y="5478493"/>
            <a:ext cx="1130087" cy="11346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527807-C044-2497-6254-9F895D6619E7}"/>
              </a:ext>
            </a:extLst>
          </p:cNvPr>
          <p:cNvSpPr txBox="1"/>
          <p:nvPr/>
        </p:nvSpPr>
        <p:spPr>
          <a:xfrm>
            <a:off x="3404659" y="5337948"/>
            <a:ext cx="5382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Whistler Sightseeing Tour for 2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4DCBC1-0795-2DCF-B230-3DCE334BDC7A}"/>
              </a:ext>
            </a:extLst>
          </p:cNvPr>
          <p:cNvSpPr txBox="1"/>
          <p:nvPr/>
        </p:nvSpPr>
        <p:spPr>
          <a:xfrm>
            <a:off x="3688080" y="5861168"/>
            <a:ext cx="481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https://www.whistlervalleytours.com/sightseeing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637790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895E-0EFC-4FB4-14AA-45CA72DA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b="1" baseline="0" cap="none" dirty="0" i="0" kern="1200" kumimoji="0" lang="en-CA" noProof="0" normalizeH="0" spc="0" strike="noStrike" sz="44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F0502020204030204" pitchFamily="34" typeface="Calibri"/>
                <a:cs charset="0" panose="020F0502020204030204" pitchFamily="34" typeface="Calibri"/>
              </a:rPr>
              <a:t>  Whistler…</a:t>
            </a:r>
            <a:endParaRPr dirty="0" lang="en-CA"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1DBFB-BFF7-F592-6828-08CAE91C0C65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>
          <a:blip r:embed="rId2"/>
          <a:stretch>
            <a:fillRect/>
          </a:stretch>
        </p:blipFill>
        <p:spPr>
          <a:xfrm>
            <a:off x="838200" y="3154058"/>
            <a:ext cx="10515600" cy="2530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56AE38-2A02-0A5C-2C14-6E47A02AF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" t="1102"/>
          <a:stretch/>
        </p:blipFill>
        <p:spPr>
          <a:xfrm>
            <a:off x="7713461" y="617647"/>
            <a:ext cx="3640339" cy="1325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2E8A5-1B84-F45E-FA8E-F7F062D66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98" y="1899242"/>
            <a:ext cx="2450804" cy="1079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E1774D-F720-00FF-EBE7-F7ABCE4A82BF}"/>
              </a:ext>
            </a:extLst>
          </p:cNvPr>
          <p:cNvSpPr txBox="1"/>
          <p:nvPr/>
        </p:nvSpPr>
        <p:spPr>
          <a:xfrm>
            <a:off x="4826613" y="5860104"/>
            <a:ext cx="25387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Dinner for Two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B2DA2-603A-5D48-B9EB-5B0F6F619F96}"/>
              </a:ext>
            </a:extLst>
          </p:cNvPr>
          <p:cNvSpPr txBox="1"/>
          <p:nvPr/>
        </p:nvSpPr>
        <p:spPr>
          <a:xfrm>
            <a:off x="3544117" y="6383324"/>
            <a:ext cx="5247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5"/>
              </a:rPr>
              <a:t>https://www.fairmont.com/whistler/dining/grillroom/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7582962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A128EFC1-1932-3127-A27D-3A5F896F241D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537882" y="2000815"/>
            <a:ext cx="4598894" cy="3248155"/>
          </a:xfrm>
        </p:spPr>
        <p:txBody>
          <a:bodyPr bIns="45720" lIns="91440" rIns="91440" rtlCol="0" tIns="45720" vert="horz">
            <a:normAutofit/>
          </a:bodyPr>
          <a:lstStyle/>
          <a:p>
            <a:r>
              <a:rPr dirty="0" lang="en-US" sz="2400"/>
              <a:t>Tasting menu for two</a:t>
            </a:r>
          </a:p>
          <a:p>
            <a:r>
              <a:rPr dirty="0" lang="en-US" sz="2400"/>
              <a:t>A champagne sabering experience</a:t>
            </a:r>
          </a:p>
          <a:p>
            <a:r>
              <a:rPr dirty="0" lang="en-US" sz="2400"/>
              <a:t>Visit to the Grey Goose Ice Room</a:t>
            </a:r>
          </a:p>
          <a:p>
            <a:endParaRPr dirty="0" lang="en-US" sz="200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B50907-D4FA-CD15-401C-26C2E3E78365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2"/>
          <a:srcRect l="82" r="62"/>
          <a:stretch/>
        </p:blipFill>
        <p:spPr>
          <a:xfrm>
            <a:off x="5344391" y="10"/>
            <a:ext cx="6847609" cy="448885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D86351-DEDF-D0B1-B73E-E46695C88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" l="44" r="6"/>
          <a:stretch/>
        </p:blipFill>
        <p:spPr>
          <a:xfrm>
            <a:off x="5344392" y="4488874"/>
            <a:ext cx="3424845" cy="2369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82FAF0-6296-DBA6-96F8-C5BAA7DFF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2" r="4"/>
          <a:stretch/>
        </p:blipFill>
        <p:spPr>
          <a:xfrm>
            <a:off x="8767155" y="4488873"/>
            <a:ext cx="3424845" cy="23691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9AABCF-D33B-CF57-3705-E31B05704A02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329129"/>
            <a:ext cx="1440000" cy="14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69B8B2-C6A7-B9B5-02C3-760471D9D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253" y="3803373"/>
            <a:ext cx="1478152" cy="2386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B15DF8-9FE1-6417-709E-5F8D4E0D6A7C}"/>
              </a:ext>
            </a:extLst>
          </p:cNvPr>
          <p:cNvSpPr txBox="1"/>
          <p:nvPr/>
        </p:nvSpPr>
        <p:spPr>
          <a:xfrm>
            <a:off x="0" y="6415923"/>
            <a:ext cx="5344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 lang="en-US">
                <a:hlinkClick r:id="rId7"/>
              </a:rPr>
              <a:t>https://bearfootbistro.com/the-experience/</a:t>
            </a:r>
            <a:r>
              <a:rPr dirty="0"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8845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389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The Vancouver / Whistler Experience For 2</vt:lpstr>
      <vt:lpstr>  Vancouver…</vt:lpstr>
      <vt:lpstr>  Vancouver…</vt:lpstr>
      <vt:lpstr>  Vancouver…</vt:lpstr>
      <vt:lpstr>  Whistler…</vt:lpstr>
      <vt:lpstr>PowerPoint Presentation</vt:lpstr>
      <vt:lpstr>  Whistler…</vt:lpstr>
      <vt:lpstr>  Whistler…</vt:lpstr>
      <vt:lpstr>PowerPoint Presentation</vt:lpstr>
      <vt:lpstr>$200 Gift Certificate</vt:lpstr>
      <vt:lpstr>  Whistler…</vt:lpstr>
      <vt:lpstr>Chef’s tasting menu for 2 with wine pairings </vt:lpstr>
      <vt:lpstr>PowerPoint Presentation</vt:lpstr>
      <vt:lpstr>Vancouver…</vt:lpstr>
      <vt:lpstr>Vancouver…</vt:lpstr>
      <vt:lpstr>Vancouver…</vt:lpstr>
      <vt:lpstr>The Vancouver / Whistler Experience For 2</vt:lpstr>
    </vt:vector>
  </TitlesOfParts>
  <Company>Algonquin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Vancouver / Whistler Experience For 2</dc:title>
  <dc:creator>Jim Kyte</dc:creator>
  <cp:lastModifiedBy>Jim Kyte</cp:lastModifiedBy>
  <cp:revision>10</cp:revision>
  <dcterms:created xsi:type="dcterms:W3CDTF">2024-01-31T18:14:59Z</dcterms:created>
  <dcterms:modified xsi:type="dcterms:W3CDTF">2024-04-21T17:28:16Z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1699881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