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16" r:id="rId3"/>
    <p:sldId id="368" r:id="rId4"/>
    <p:sldId id="260" r:id="rId5"/>
    <p:sldId id="460" r:id="rId6"/>
    <p:sldId id="262" r:id="rId7"/>
    <p:sldId id="339" r:id="rId8"/>
    <p:sldId id="478" r:id="rId9"/>
    <p:sldId id="314" r:id="rId10"/>
    <p:sldId id="479" r:id="rId11"/>
    <p:sldId id="327" r:id="rId12"/>
    <p:sldId id="366" r:id="rId13"/>
    <p:sldId id="340" r:id="rId14"/>
    <p:sldId id="307" r:id="rId15"/>
    <p:sldId id="309" r:id="rId16"/>
    <p:sldId id="326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25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43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78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16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54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10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82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56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10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04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0ECA-E9DE-4920-AE16-CD9D2301265D}" type="datetimeFigureOut">
              <a:rPr lang="en-CA" smtClean="0"/>
              <a:t>2024-04-21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7E8A-BF12-4C53-81DB-E7C295F789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56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4.xml" Type="http://schemas.openxmlformats.org/officeDocument/2006/relationships/slideLayout"/><Relationship Id="rId5" Target="https://parks.canada.ca/pn-np/ab/jasper" TargetMode="External" Type="http://schemas.openxmlformats.org/officeDocument/2006/relationships/hyperlink"/><Relationship Id="rId4" Target="../media/image31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9.png" Type="http://schemas.openxmlformats.org/officeDocument/2006/relationships/image"/><Relationship Id="rId7" Target="https://jasperbrewingco.ca/" TargetMode="External" Type="http://schemas.openxmlformats.org/officeDocument/2006/relationships/hyperlink"/><Relationship Id="rId2" Target="../media/image38.png" Type="http://schemas.openxmlformats.org/officeDocument/2006/relationships/image"/><Relationship Id="rId1" Target="../slideLayouts/slideLayout4.xml" Type="http://schemas.openxmlformats.org/officeDocument/2006/relationships/slideLayout"/><Relationship Id="rId6" Target="https://banffavebrewingco.ca/" TargetMode="External" Type="http://schemas.openxmlformats.org/officeDocument/2006/relationships/hyperlink"/><Relationship Id="rId5" Target="../media/image41.jpe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https://syrahsofjasper.com/" TargetMode="External" Type="http://schemas.openxmlformats.org/officeDocument/2006/relationships/hyperlink"/><Relationship Id="rId1" Target="../slideLayouts/slideLayout4.xml" Type="http://schemas.openxmlformats.org/officeDocument/2006/relationships/slideLayout"/><Relationship Id="rId5" Target="../media/image41.jpeg" Type="http://schemas.openxmlformats.org/officeDocument/2006/relationships/image"/><Relationship Id="rId4" Target="../media/image43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pn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47.png" Type="http://schemas.openxmlformats.org/officeDocument/2006/relationships/image"/><Relationship Id="rId5" Target="https://www.rockymountaineer.com/train-routes/journey-through-clouds" TargetMode="External" Type="http://schemas.openxmlformats.org/officeDocument/2006/relationships/hyperlink"/><Relationship Id="rId4" Target="../media/image46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51.png" Type="http://schemas.openxmlformats.org/officeDocument/2006/relationships/image"/><Relationship Id="rId4" Target="../media/image50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7" Target="https://www.fairmont-hotel-vancouver.com/" TargetMode="External" Type="http://schemas.openxmlformats.org/officeDocument/2006/relationships/hyperlink"/><Relationship Id="rId2" Target="../media/image52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55.png" Type="http://schemas.openxmlformats.org/officeDocument/2006/relationships/image"/><Relationship Id="rId5" Target="../media/image22.jpeg" Type="http://schemas.openxmlformats.org/officeDocument/2006/relationships/image"/><Relationship Id="rId4" Target="../media/image54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57.png" Type="http://schemas.openxmlformats.org/officeDocument/2006/relationships/image"/><Relationship Id="rId7" Target="../media/image27.pn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4.xml" Type="http://schemas.openxmlformats.org/officeDocument/2006/relationships/slideLayout"/><Relationship Id="rId6" Target="https://www.kissatanto.com/" TargetMode="External" Type="http://schemas.openxmlformats.org/officeDocument/2006/relationships/hyperlink"/><Relationship Id="rId5" Target="../media/image59.jpeg" Type="http://schemas.openxmlformats.org/officeDocument/2006/relationships/image"/><Relationship Id="rId4" Target="../media/image58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4.xml" Type="http://schemas.openxmlformats.org/officeDocument/2006/relationships/slideLayout"/><Relationship Id="rId6" Target="https://www.fairmont.com/palliser-calgary/" TargetMode="External" Type="http://schemas.openxmlformats.org/officeDocument/2006/relationships/hyperlink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media/image10.jpg" Type="http://schemas.openxmlformats.org/officeDocument/2006/relationships/image"/><Relationship Id="rId1" Target="../slideLayouts/slideLayout5.xml" Type="http://schemas.openxmlformats.org/officeDocument/2006/relationships/slideLayout"/><Relationship Id="rId5" Target="https://www.river-cafe.com/" TargetMode="External" Type="http://schemas.openxmlformats.org/officeDocument/2006/relationships/hyperlink"/><Relationship Id="rId4" Target="../media/image12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4.xml" Type="http://schemas.openxmlformats.org/officeDocument/2006/relationships/slideLayout"/><Relationship Id="rId6" Target="https://rougecalgary.com/" TargetMode="External" Type="http://schemas.openxmlformats.org/officeDocument/2006/relationships/hyperlink"/><Relationship Id="rId5" Target="../media/image15.jpeg" Type="http://schemas.openxmlformats.org/officeDocument/2006/relationships/image"/><Relationship Id="rId4" Target="../media/image10.jp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22.jpeg" Type="http://schemas.openxmlformats.org/officeDocument/2006/relationships/image"/><Relationship Id="rId3" Target="../media/image17.png" Type="http://schemas.openxmlformats.org/officeDocument/2006/relationships/image"/><Relationship Id="rId7" Target="../media/image21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28.jpeg" Type="http://schemas.openxmlformats.org/officeDocument/2006/relationships/image"/><Relationship Id="rId3" Target="../media/image24.png" Type="http://schemas.openxmlformats.org/officeDocument/2006/relationships/image"/><Relationship Id="rId7" Target="../media/image27.pn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26.png" Type="http://schemas.openxmlformats.org/officeDocument/2006/relationships/image"/><Relationship Id="rId5" Target="https://www.rimrockresort.com/dine-drink/eden/" TargetMode="External" Type="http://schemas.openxmlformats.org/officeDocument/2006/relationships/hyperlink"/><Relationship Id="rId4" Target="../media/image2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4.xml" Type="http://schemas.openxmlformats.org/officeDocument/2006/relationships/slideLayout"/><Relationship Id="rId5" Target="https://parks.canada.ca/pn-np/ab/banff" TargetMode="External" Type="http://schemas.openxmlformats.org/officeDocument/2006/relationships/hyperlink"/><Relationship Id="rId4" Target="../media/image3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4.xml" Type="http://schemas.openxmlformats.org/officeDocument/2006/relationships/slideLayout"/><Relationship Id="rId6" Target="https://www.banffjaspercollection.com/" TargetMode="External" Type="http://schemas.openxmlformats.org/officeDocument/2006/relationships/hyperlink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1CA816-8685-01BF-993A-2DFFF4748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A92A61A-0D87-0BCC-B15C-4EA03E72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b="1" dirty="0" lang="en-CA" sz="36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Ultimate Rocky Mountain Experience For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787B852-015B-0514-1E59-792F70EC5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8927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D25178-1FFA-CE78-D83F-2E18C4023EF3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3157538" y="412454"/>
            <a:ext cx="3243262" cy="2101850"/>
          </a:xfrm>
        </p:spPr>
        <p:txBody>
          <a:bodyPr anchor="ctr" bIns="45720" lIns="91440" rIns="91440" rtlCol="0" tIns="45720" vert="horz">
            <a:noAutofit/>
          </a:bodyPr>
          <a:lstStyle/>
          <a:p>
            <a:pPr algn="ctr" indent="0" marL="0">
              <a:buNone/>
            </a:pPr>
            <a:r>
              <a:rPr b="1" dirty="0" lang="en-US" sz="1800"/>
              <a:t>Jasper National Park </a:t>
            </a:r>
          </a:p>
          <a:p>
            <a:pPr indent="0" marL="0">
              <a:buNone/>
            </a:pPr>
            <a:r>
              <a:rPr dirty="0" lang="en-US" sz="1800"/>
              <a:t>Known for its vast wilderness, majestic peaks, abundant wildlife and outstanding natural beauty, visitors from all over Canada and round the world travel here to experience this very special place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7A3759-3C67-6AC1-8F23-140D8569FF76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2"/>
          <a:srcRect b="2" l="27" r="19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C526B1-61B3-5838-C776-235DA5675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2" l="154" r="127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F836A0-E8ED-FE0B-70CE-6E97478E5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849527" cy="2849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AE713E-DB75-E00A-296D-202E00C4851E}"/>
              </a:ext>
            </a:extLst>
          </p:cNvPr>
          <p:cNvSpPr txBox="1"/>
          <p:nvPr/>
        </p:nvSpPr>
        <p:spPr>
          <a:xfrm>
            <a:off x="1200160" y="2535246"/>
            <a:ext cx="4000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5"/>
              </a:rPr>
              <a:t>https://parks.canada.ca/pn-np/ab/jasper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920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0C252D-126C-7DEF-4878-38F0121B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720" y="1185436"/>
            <a:ext cx="3400420" cy="56829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FA9070-6D8E-34F6-097F-B985324130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38264" y="1426932"/>
            <a:ext cx="3676633" cy="161908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7D1A61-4C5C-06F7-09D6-F1C8100293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696109" y="4026923"/>
            <a:ext cx="1982698" cy="208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A62E1-80AD-573E-3C95-DD902209A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0151" y="5641851"/>
            <a:ext cx="999831" cy="999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98141C-A08E-3AE1-D623-C132E2F2F3C8}"/>
              </a:ext>
            </a:extLst>
          </p:cNvPr>
          <p:cNvSpPr txBox="1"/>
          <p:nvPr/>
        </p:nvSpPr>
        <p:spPr>
          <a:xfrm>
            <a:off x="6777104" y="1903182"/>
            <a:ext cx="440007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$150 Gift Cards for both locations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 both Banff’s and Jasper’s real mountain lifestyle—day and night—food,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drinks, or late night.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BD12C-0BB7-854A-99C6-6F6DA850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02"/>
            <a:ext cx="12192000" cy="1325563"/>
          </a:xfrm>
        </p:spPr>
        <p:txBody>
          <a:bodyPr/>
          <a:lstStyle/>
          <a:p>
            <a:pPr algn="ctr"/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Ultimate Rocky Mountain Experience For 2</a:t>
            </a:r>
            <a:endParaRPr lang="en-CA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357BF-B853-ED95-2F42-8BD7BECB9D77}"/>
              </a:ext>
            </a:extLst>
          </p:cNvPr>
          <p:cNvSpPr txBox="1"/>
          <p:nvPr/>
        </p:nvSpPr>
        <p:spPr>
          <a:xfrm>
            <a:off x="2000250" y="3244334"/>
            <a:ext cx="3057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https://banffavebrewingco.ca/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E269D7-2A59-B35F-BC69-0FAE8E654E7E}"/>
              </a:ext>
            </a:extLst>
          </p:cNvPr>
          <p:cNvSpPr txBox="1"/>
          <p:nvPr/>
        </p:nvSpPr>
        <p:spPr>
          <a:xfrm>
            <a:off x="2131265" y="6342564"/>
            <a:ext cx="2795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https://jasperbrewingco.ca/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03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0139-1C69-A209-2B05-E635B644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Ultimate Rocky Mountain Experience For 2</a:t>
            </a:r>
            <a:endParaRPr lang="en-CA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F8AA3-1E79-37E5-83B2-CB8BC417AD4B}"/>
              </a:ext>
            </a:extLst>
          </p:cNvPr>
          <p:cNvSpPr txBox="1"/>
          <p:nvPr/>
        </p:nvSpPr>
        <p:spPr>
          <a:xfrm>
            <a:off x="2005148" y="6176963"/>
            <a:ext cx="2847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https://syrahsofjasper.com/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15EC3F-A5BE-8731-DDEB-09112B4CF8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50574"/>
            <a:ext cx="5181600" cy="390144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CB33A95-BC1F-F6F7-026B-87839ADACA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38867" y="2407838"/>
            <a:ext cx="3048264" cy="2615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9E54E1-FB9C-66A2-124D-4B77A1A57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84" y="5308999"/>
            <a:ext cx="999831" cy="999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FEDD25-E654-52C4-967A-9B41A6319E6A}"/>
              </a:ext>
            </a:extLst>
          </p:cNvPr>
          <p:cNvSpPr txBox="1"/>
          <p:nvPr/>
        </p:nvSpPr>
        <p:spPr>
          <a:xfrm>
            <a:off x="4988858" y="1194306"/>
            <a:ext cx="221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 for 2</a:t>
            </a:r>
          </a:p>
        </p:txBody>
      </p:sp>
    </p:spTree>
    <p:extLst>
      <p:ext uri="{BB962C8B-B14F-4D97-AF65-F5344CB8AC3E}">
        <p14:creationId xmlns:p14="http://schemas.microsoft.com/office/powerpoint/2010/main" val="129047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0696-72AB-B115-C268-403EFBEF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Journey Through The Clouds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4F823-A30A-1569-11BF-8DC6A7A51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8906" y="2085113"/>
            <a:ext cx="3956093" cy="1848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68514A-0CA8-BEB6-6CE5-A122F6BE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44" y="4453137"/>
            <a:ext cx="1432684" cy="810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BA01A-B941-30A5-6A6E-AC3346D91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527" y="5263975"/>
            <a:ext cx="3481118" cy="768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FB7A40-9F31-BF4F-1F09-679B3185B5F7}"/>
              </a:ext>
            </a:extLst>
          </p:cNvPr>
          <p:cNvSpPr txBox="1"/>
          <p:nvPr/>
        </p:nvSpPr>
        <p:spPr>
          <a:xfrm>
            <a:off x="2509696" y="1300457"/>
            <a:ext cx="7172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https://www.rockymountaineer.com/train-routes/journey-through-clouds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9938A-710C-30AE-D3DE-BB1708B5734A}"/>
              </a:ext>
            </a:extLst>
          </p:cNvPr>
          <p:cNvSpPr txBox="1"/>
          <p:nvPr/>
        </p:nvSpPr>
        <p:spPr>
          <a:xfrm>
            <a:off x="977548" y="6123543"/>
            <a:ext cx="5444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days onboard Rocky Mountaineer, 1 night in Kamloops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One-way: begin in Jasper and end in Vancouver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3A2CFA-2F53-8782-74B8-D9871B6431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977548" y="2085113"/>
            <a:ext cx="5181600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710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FF7275D-8D87-0AF3-DD83-982428FFA8E7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>
          <a:blip r:embed="rId2"/>
          <a:stretch>
            <a:fillRect/>
          </a:stretch>
        </p:blipFill>
        <p:spPr>
          <a:xfrm>
            <a:off x="838201" y="3034643"/>
            <a:ext cx="5181600" cy="2960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C730C7-8C1A-4E8A-1D2F-AA5EE8732D57}"/>
              </a:ext>
            </a:extLst>
          </p:cNvPr>
          <p:cNvSpPr txBox="1"/>
          <p:nvPr/>
        </p:nvSpPr>
        <p:spPr>
          <a:xfrm>
            <a:off x="941750" y="1930076"/>
            <a:ext cx="10334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Enjoy </a:t>
            </a:r>
            <a:r>
              <a:rPr b="1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GoldLeaf Service </a:t>
            </a:r>
            <a:r>
              <a:rPr b="0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travelling through scenic valleys, along the mighty Fraser River, through Hell’s Gate, and past the magnificent Pyramid Falls. This Rocky Mountaineer rail route, only accessible by train,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also features the majestic Mount Robson, the highest peak in the Canadian Rockies.</a:t>
            </a:r>
            <a:endParaRPr b="0" baseline="0" cap="none" dirty="0" i="0" kern="1200" kumimoji="0" lang="en-CA" noProof="0" normalizeH="0" spc="0" strike="noStrike" sz="1800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39E41-0FBB-F7C9-12FE-31B2DFEB9824}"/>
              </a:ext>
            </a:extLst>
          </p:cNvPr>
          <p:cNvSpPr txBox="1"/>
          <p:nvPr/>
        </p:nvSpPr>
        <p:spPr>
          <a:xfrm>
            <a:off x="838201" y="6218864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1" kern="1200" kumimoji="0" lang="en-CA" noProof="0" normalizeH="0" spc="0" strike="noStrike" sz="1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*Trip </a:t>
            </a:r>
            <a:r>
              <a:rPr b="0" baseline="0" cap="none" dirty="0" i="1" kern="1200" kumimoji="0" lang="en-CA" noProof="0" normalizeH="0" spc="0" strike="noStrike" sz="1800" u="sng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MUST</a:t>
            </a:r>
            <a:r>
              <a:rPr b="0" baseline="0" cap="none" dirty="0" i="1" kern="1200" kumimoji="0" lang="en-CA" noProof="0" normalizeH="0" spc="0" strike="noStrike" sz="18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be completed in the 2024 season which ends on October 13, 2024 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55391A03-4FBE-1EEA-1EE1-035A9A0FA294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>
          <a:blip r:embed="rId3"/>
          <a:stretch>
            <a:fillRect/>
          </a:stretch>
        </p:blipFill>
        <p:spPr>
          <a:xfrm>
            <a:off x="6172199" y="3034643"/>
            <a:ext cx="5181600" cy="29609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6F94B2-FC42-2132-583C-4642FC9D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"/>
          <a:stretch/>
        </p:blipFill>
        <p:spPr>
          <a:xfrm>
            <a:off x="9498873" y="579713"/>
            <a:ext cx="1854926" cy="8631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F1322-8077-6458-863B-90858BFD0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317" y="269804"/>
            <a:ext cx="3169363" cy="14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9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D8CE-409C-F8B6-F2DC-A541F6F6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46" y="365125"/>
            <a:ext cx="11447353" cy="1325563"/>
          </a:xfrm>
        </p:spPr>
        <p:txBody>
          <a:bodyPr/>
          <a:lstStyle/>
          <a:p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Ultimate Rocky Mountain…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593273-9D77-DB14-F17F-39F731B60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05669" y="2806520"/>
            <a:ext cx="5181600" cy="291465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D101EAF-3678-832C-79DC-5886006830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4647" y="2266770"/>
            <a:ext cx="5181600" cy="345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9D9B9D-C72B-4196-75CB-600A3187E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067" y="894258"/>
            <a:ext cx="3060000" cy="92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13AEE5-09A4-92F7-0B9E-462B801DA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067" y="5778914"/>
            <a:ext cx="2450804" cy="1079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48D46-AD88-C671-34D4-E0C3D15DE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134" y="5757252"/>
            <a:ext cx="1152625" cy="10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14B9B-332A-BF95-78C5-7793D4A65813}"/>
              </a:ext>
            </a:extLst>
          </p:cNvPr>
          <p:cNvSpPr txBox="1"/>
          <p:nvPr/>
        </p:nvSpPr>
        <p:spPr>
          <a:xfrm>
            <a:off x="6891439" y="2223650"/>
            <a:ext cx="4410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https://www.fairmont-hotel-vancouver.com/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1275275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D2AFE9-44F7-0405-0CCD-1C0C68D70880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42" y="5727075"/>
            <a:ext cx="108000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0F3EA-8E98-2252-3FE5-47A2A3302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48" t="1970"/>
          <a:stretch/>
        </p:blipFill>
        <p:spPr>
          <a:xfrm>
            <a:off x="6473925" y="415642"/>
            <a:ext cx="1117918" cy="1080000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635F85A-8C89-4355-710F-2C2F28688CAB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>
          <a:blip r:embed="rId4"/>
          <a:stretch>
            <a:fillRect/>
          </a:stretch>
        </p:blipFill>
        <p:spPr>
          <a:xfrm>
            <a:off x="825919" y="2128709"/>
            <a:ext cx="10569575" cy="352876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813ECD-FE84-8F08-94BE-9CE8D4B5B6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8" t="361"/>
          <a:stretch/>
        </p:blipFill>
        <p:spPr>
          <a:xfrm>
            <a:off x="8051410" y="207653"/>
            <a:ext cx="3314672" cy="15327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68EDFF-2C12-42F3-BA1C-37028485CB8B}"/>
              </a:ext>
            </a:extLst>
          </p:cNvPr>
          <p:cNvSpPr txBox="1"/>
          <p:nvPr/>
        </p:nvSpPr>
        <p:spPr>
          <a:xfrm>
            <a:off x="825919" y="492639"/>
            <a:ext cx="11366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CA" noProof="0" normalizeH="0" spc="0" strike="noStrike" sz="4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ea typeface="+mn-ea"/>
                <a:cs charset="0" panose="020F0502020204030204" pitchFamily="34" typeface="Calibri"/>
              </a:rPr>
              <a:t>The Ultimate…</a:t>
            </a:r>
            <a:endParaRPr b="0" baseline="0" cap="none" dirty="0" i="0" kern="1200" kumimoji="0" lang="en-CA" noProof="0" normalizeH="0" spc="0" strike="noStrike" sz="1800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charset="0" panose="020F0502020204030204" pitchFamily="34" typeface="Calibri"/>
              <a:ea typeface="+mn-ea"/>
              <a:cs charset="0" panose="020F0502020204030204" pitchFamily="34"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86ABC-657E-3724-011F-93939E1494E8}"/>
              </a:ext>
            </a:extLst>
          </p:cNvPr>
          <p:cNvSpPr txBox="1"/>
          <p:nvPr/>
        </p:nvSpPr>
        <p:spPr>
          <a:xfrm>
            <a:off x="4614500" y="6442358"/>
            <a:ext cx="2962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6"/>
              </a:rPr>
              <a:t>https://www.kissatanto.com/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F92F051C-158D-E5E7-4A3F-B1FDE733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258" y="5727075"/>
            <a:ext cx="1079276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F641E0-18EB-FCE8-E07E-E54FDF4E3A49}"/>
              </a:ext>
            </a:extLst>
          </p:cNvPr>
          <p:cNvSpPr txBox="1"/>
          <p:nvPr/>
        </p:nvSpPr>
        <p:spPr>
          <a:xfrm>
            <a:off x="4988495" y="5857583"/>
            <a:ext cx="2214283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Dinner for 2</a:t>
            </a:r>
          </a:p>
        </p:txBody>
      </p:sp>
    </p:spTree>
    <p:extLst>
      <p:ext uri="{BB962C8B-B14F-4D97-AF65-F5344CB8AC3E}">
        <p14:creationId xmlns:p14="http://schemas.microsoft.com/office/powerpoint/2010/main" val="184459692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A06AF-277E-6119-3669-04075B8CC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/>
          <a:stretch/>
        </p:blipFill>
        <p:spPr>
          <a:xfrm>
            <a:off x="4533217" y="1046348"/>
            <a:ext cx="7658783" cy="5811652"/>
          </a:xfrm>
          <a:prstGeom prst="rect">
            <a:avLst/>
          </a:prstGeom>
          <a:effectLst>
            <a:reflection algn="bl" dir="5400000" dist="50800" endPos="3000" rotWithShape="0" sy="-10000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FC67C-AF0C-9EBA-8C41-26D88D9E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b="1" dirty="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F0502020204030204" pitchFamily="34" typeface="Calibri"/>
                <a:cs charset="0" panose="020F0502020204030204" pitchFamily="34" typeface="Calibri"/>
              </a:rPr>
              <a:t>The Ultimate Rocky Mountain Experience For 2</a:t>
            </a:r>
            <a:endParaRPr b="1" dirty="0" lang="en-CA"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F1D58-F211-1EB8-5EDA-07AE4C806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59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r>
              <a:rPr dirty="0" lang="en-CA"/>
              <a:t>7-day Intermediate SUV Vehicle Rental from Avis</a:t>
            </a:r>
          </a:p>
          <a:p>
            <a:r>
              <a:rPr dirty="0" lang="en-CA"/>
              <a:t>2 nights + breakfast at Fairmont Palliser in Calgary </a:t>
            </a:r>
          </a:p>
          <a:p>
            <a:r>
              <a:rPr dirty="0" lang="en-CA"/>
              <a:t>Tasting menu for 2 at The River Café in Calgary</a:t>
            </a:r>
          </a:p>
          <a:p>
            <a:r>
              <a:rPr dirty="0" lang="en-CA"/>
              <a:t>Tasting menu for 2 + wine pairing at Rouge Restaurant in Calgary</a:t>
            </a:r>
          </a:p>
          <a:p>
            <a:r>
              <a:rPr dirty="0" lang="en-CA"/>
              <a:t>4 nights at CHOICE of either-or combination of:</a:t>
            </a:r>
          </a:p>
          <a:p>
            <a:pPr lvl="1">
              <a:spcBef>
                <a:spcPts val="1000"/>
              </a:spcBef>
            </a:pPr>
            <a:r>
              <a:rPr dirty="0" lang="en-CA"/>
              <a:t>Fairmont Banff Springs</a:t>
            </a:r>
          </a:p>
          <a:p>
            <a:pPr lvl="1">
              <a:spcBef>
                <a:spcPts val="1000"/>
              </a:spcBef>
            </a:pPr>
            <a:r>
              <a:rPr dirty="0" lang="en-CA"/>
              <a:t>Fairmont Chateau Lake Louise</a:t>
            </a:r>
          </a:p>
          <a:p>
            <a:pPr lvl="1">
              <a:spcBef>
                <a:spcPts val="1000"/>
              </a:spcBef>
            </a:pPr>
            <a:r>
              <a:rPr dirty="0" lang="en-CA"/>
              <a:t>Fairmont Jasper Park Lodge</a:t>
            </a:r>
          </a:p>
          <a:p>
            <a:r>
              <a:rPr dirty="0" lang="en-CA"/>
              <a:t>Dinner for 2 at Eden in Banff at Rimrock Resort Hotel</a:t>
            </a:r>
          </a:p>
          <a:p>
            <a:r>
              <a:rPr dirty="0" lang="en-CA"/>
              <a:t>Gift Card to Banff Ave. Brewing Company</a:t>
            </a:r>
          </a:p>
          <a:p>
            <a:r>
              <a:rPr dirty="0" lang="en-CA"/>
              <a:t>Pursuit Pass – Rockies for 2 people</a:t>
            </a:r>
          </a:p>
          <a:p>
            <a:r>
              <a:rPr dirty="0" lang="en-CA"/>
              <a:t>Dinner for 2 at Syrahs of Jasper</a:t>
            </a:r>
          </a:p>
          <a:p>
            <a:r>
              <a:rPr dirty="0" lang="en-CA"/>
              <a:t>Gift Card to Jasper Brewing Company</a:t>
            </a:r>
          </a:p>
          <a:p>
            <a:r>
              <a:rPr dirty="0" lang="en-CA"/>
              <a:t>The Rocky Mountaineer: Jasper to Vancouver</a:t>
            </a:r>
          </a:p>
          <a:p>
            <a:r>
              <a:rPr dirty="0" lang="en-CA"/>
              <a:t>2 nights at Fairmont Hotel Vancouver</a:t>
            </a:r>
          </a:p>
          <a:p>
            <a:r>
              <a:rPr dirty="0" lang="en-CA"/>
              <a:t>Dinner for 2 at Kissa Tanto </a:t>
            </a:r>
          </a:p>
        </p:txBody>
      </p:sp>
    </p:spTree>
    <p:extLst>
      <p:ext uri="{BB962C8B-B14F-4D97-AF65-F5344CB8AC3E}">
        <p14:creationId xmlns:p14="http://schemas.microsoft.com/office/powerpoint/2010/main" val="364607904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01EBDE-CA43-E693-61D3-8B2AC9012EB9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1467113"/>
            <a:ext cx="7013409" cy="39436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160F9-4F48-1F8F-35F6-F72D78052E26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>
          <a:blip r:embed="rId3"/>
          <a:stretch>
            <a:fillRect/>
          </a:stretch>
        </p:blipFill>
        <p:spPr>
          <a:xfrm>
            <a:off x="7334249" y="3267496"/>
            <a:ext cx="485775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BF4FC-39A0-D49A-AFBA-A6CB1E3174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7" t="794"/>
          <a:stretch/>
        </p:blipFill>
        <p:spPr>
          <a:xfrm>
            <a:off x="7670966" y="1542973"/>
            <a:ext cx="4184315" cy="1163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0CF1DD-321A-819F-C90F-AD2AF753B5A2}"/>
              </a:ext>
            </a:extLst>
          </p:cNvPr>
          <p:cNvSpPr txBox="1"/>
          <p:nvPr/>
        </p:nvSpPr>
        <p:spPr>
          <a:xfrm>
            <a:off x="0" y="5553496"/>
            <a:ext cx="12191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7-day rental of an Intermediate SUV or similar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Pick-up at Calgary Airport / drop-off at Jasper Train Station</a:t>
            </a:r>
            <a:endParaRPr b="1" baseline="0" cap="none" dirty="0" i="0" kern="1200" kumimoji="0" lang="en-CA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D792D-7483-3CC8-1687-78557E16F8E4}"/>
              </a:ext>
            </a:extLst>
          </p:cNvPr>
          <p:cNvSpPr txBox="1"/>
          <p:nvPr/>
        </p:nvSpPr>
        <p:spPr>
          <a:xfrm>
            <a:off x="0" y="273610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CA" noProof="0" normalizeH="0" spc="0" strike="noStrike" sz="4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The Ultimate Rocky Mountain Experience For 2</a:t>
            </a:r>
            <a:endParaRPr b="0" baseline="0" cap="none" dirty="0" i="0" kern="1200" kumimoji="0" lang="en-CA" noProof="0" normalizeH="0" spc="0" strike="noStrike" sz="1800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995248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F239AB-CDB4-292B-CF33-0F38B786B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19" y="724680"/>
            <a:ext cx="3060457" cy="1536325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0368B89-E83A-2178-AFDB-A8C2AB174319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8201" y="3121920"/>
            <a:ext cx="3816096" cy="681042"/>
          </a:xfrm>
        </p:spPr>
        <p:txBody>
          <a:bodyPr bIns="45720" lIns="91440" rIns="91440" rtlCol="0" tIns="45720" vert="horz">
            <a:normAutofit/>
          </a:bodyPr>
          <a:lstStyle/>
          <a:p>
            <a:pPr algn="ctr" indent="0" marL="0">
              <a:buNone/>
            </a:pPr>
            <a:r>
              <a:rPr dirty="0" lang="en-US" sz="3200"/>
              <a:t>2 Nights + Breakfast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204077-4A87-5C60-1D60-D74AB64FD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" r="-1" t="92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b="b" l="l" r="r" t="t"/>
            <a:pathLst>
              <a:path h="3694372" w="7287684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84C6E97-EA70-0A78-68EE-0ECD7B442D05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4"/>
          <a:srcRect b="16" t="153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b="b" l="l" r="r" t="t"/>
            <a:pathLst>
              <a:path h="3055043" w="7472381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762C16-4FF4-F1D8-BE06-9A5D71A70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149" y="4336255"/>
            <a:ext cx="2286198" cy="11583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94F042-45FC-964E-A4D7-6944C4644EFE}"/>
              </a:ext>
            </a:extLst>
          </p:cNvPr>
          <p:cNvSpPr txBox="1"/>
          <p:nvPr/>
        </p:nvSpPr>
        <p:spPr>
          <a:xfrm>
            <a:off x="662661" y="5806965"/>
            <a:ext cx="4241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1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* Not valid during Calgary Stampede Week</a:t>
            </a:r>
            <a:endParaRPr b="0" baseline="0" cap="none" dirty="0" i="1" kern="1200" kumimoji="0" lang="en-CA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F0B4D-CE99-FE07-09F5-738227A77E55}"/>
              </a:ext>
            </a:extLst>
          </p:cNvPr>
          <p:cNvSpPr txBox="1"/>
          <p:nvPr/>
        </p:nvSpPr>
        <p:spPr>
          <a:xfrm>
            <a:off x="551015" y="6452555"/>
            <a:ext cx="4390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en-US">
                <a:hlinkClick r:id="rId6"/>
              </a:rPr>
              <a:t>https://www.fairmont.com/palliser-calgary/</a:t>
            </a:r>
            <a:r>
              <a:rPr dirty="0"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69" y="285021"/>
            <a:ext cx="10515600" cy="1325563"/>
          </a:xfrm>
        </p:spPr>
        <p:txBody>
          <a:bodyPr/>
          <a:lstStyle/>
          <a:p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The Ultimate Rocky Mountain Experience…</a:t>
            </a:r>
            <a:endParaRPr lang="en-CA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3894" y="2997387"/>
            <a:ext cx="3519577" cy="431613"/>
          </a:xfrm>
        </p:spPr>
        <p:txBody>
          <a:bodyPr>
            <a:normAutofit fontScale="92500"/>
          </a:bodyPr>
          <a:lstStyle/>
          <a:p>
            <a:pPr algn="ctr"/>
            <a:r>
              <a:rPr lang="en-CA"/>
              <a:t>Chef’s Tasting Menu for two 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12" y="285021"/>
            <a:ext cx="1440000" cy="144000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894" y="3860003"/>
            <a:ext cx="3820652" cy="62196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10125" y="1935547"/>
            <a:ext cx="6545264" cy="43643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D509F-4C66-0097-6CD5-09C74B8F41A4}"/>
              </a:ext>
            </a:extLst>
          </p:cNvPr>
          <p:cNvSpPr txBox="1"/>
          <p:nvPr/>
        </p:nvSpPr>
        <p:spPr>
          <a:xfrm>
            <a:off x="6634162" y="6392443"/>
            <a:ext cx="2897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https://www.river-cafe.com/</a:t>
            </a: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0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939013-0CBE-81CF-FCAC-9DA3444C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4" y="172620"/>
            <a:ext cx="10515600" cy="1325563"/>
          </a:xfrm>
        </p:spPr>
        <p:txBody>
          <a:bodyPr/>
          <a:lstStyle/>
          <a:p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The Ultimate Rocky Mountain Experience…</a:t>
            </a:r>
            <a:endParaRPr lang="en-C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9AC542-698E-D138-1BE0-F9791897A1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5958" y="1334294"/>
            <a:ext cx="5350042" cy="535004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7539044-AC19-0A7F-9F12-092681B4F2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9800" y="1866348"/>
            <a:ext cx="3688400" cy="368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2D8F9-62F2-D65E-C76D-BFF730242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12" y="190640"/>
            <a:ext cx="1440000" cy="1440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CF113A-121F-BC94-5437-AD57BD845B5D}"/>
              </a:ext>
            </a:extLst>
          </p:cNvPr>
          <p:cNvSpPr txBox="1">
            <a:spLocks/>
          </p:cNvSpPr>
          <p:nvPr/>
        </p:nvSpPr>
        <p:spPr>
          <a:xfrm>
            <a:off x="6096000" y="1866348"/>
            <a:ext cx="6096000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Dinner for 2: Tasting Menu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Wine Pairings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9722A-5D0B-D49D-A627-3D6F88989BD4}"/>
              </a:ext>
            </a:extLst>
          </p:cNvPr>
          <p:cNvSpPr txBox="1"/>
          <p:nvPr/>
        </p:nvSpPr>
        <p:spPr>
          <a:xfrm>
            <a:off x="7321251" y="5713909"/>
            <a:ext cx="3645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restaurant in Calgary with AAA 4 Diamond Award in 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3747EE-9A42-59BA-7D64-EC12B8AE0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763" y="4553787"/>
            <a:ext cx="2282473" cy="11601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407348-7412-4310-503F-79FE5A7B9CB4}"/>
              </a:ext>
            </a:extLst>
          </p:cNvPr>
          <p:cNvSpPr txBox="1"/>
          <p:nvPr/>
        </p:nvSpPr>
        <p:spPr>
          <a:xfrm>
            <a:off x="6096000" y="6413135"/>
            <a:ext cx="6095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https://rougecalgary.com/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105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02"/>
            <a:ext cx="12192000" cy="1325563"/>
          </a:xfrm>
        </p:spPr>
        <p:txBody>
          <a:bodyPr/>
          <a:lstStyle/>
          <a:p>
            <a:pPr algn="ctr"/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Ultimate Rocky Mountain Experience For 2 </a:t>
            </a:r>
            <a:endParaRPr lang="en-CA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9" y="2127133"/>
            <a:ext cx="2811600" cy="1096445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3" y="1895393"/>
            <a:ext cx="2811600" cy="1559924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67" y="2127132"/>
            <a:ext cx="2811600" cy="10964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367" y="3428999"/>
            <a:ext cx="2812026" cy="21090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669" y="3438244"/>
            <a:ext cx="2812707" cy="21095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8" y="3429000"/>
            <a:ext cx="2812027" cy="21090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1035915" y="1301073"/>
            <a:ext cx="10120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nights at your choice at one or more of the following hotels: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DB367-90F5-8D85-3BA5-C85B66A96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197" y="5663344"/>
            <a:ext cx="2450804" cy="1079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F1BDB-AFB8-F82B-7FBE-87911F084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597" y="5663344"/>
            <a:ext cx="2450804" cy="1079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7441EE-1CD2-4A15-CFF1-6FCCBE4E3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1765" y="5660986"/>
            <a:ext cx="245080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4531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7247-6FBB-A580-DB3F-43285BEB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1710"/>
            <a:ext cx="5560142" cy="1198365"/>
          </a:xfrm>
        </p:spPr>
        <p:txBody>
          <a:bodyPr anchor="t" bIns="45720" lIns="91440" rIns="91440" rtlCol="0" tIns="45720" vert="horz">
            <a:normAutofit/>
          </a:bodyPr>
          <a:lstStyle/>
          <a:p>
            <a:r>
              <a:rPr b="1" baseline="0" cap="none" dirty="0" i="0" kern="1200" kumimoji="0" lang="en-US" noProof="0" normalizeH="0" spc="0" strike="noStrike" sz="4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The Ultimate Rocky Mountain Experience…</a:t>
            </a:r>
            <a:endParaRPr dirty="0" kern="1200" lang="en-US" sz="400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2712F8-36FA-35DF-0CE8-4098D933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A9CBD-9149-0B4B-F59D-F641201C9EE3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2"/>
          <a:srcRect b="1" r="1" t="96"/>
          <a:stretch/>
        </p:blipFill>
        <p:spPr>
          <a:xfrm>
            <a:off x="7012640" y="4092396"/>
            <a:ext cx="4341159" cy="2534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572A4-2D51-B327-9D11-684F10722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83" y="2796590"/>
            <a:ext cx="2389839" cy="1164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8B8BC-0554-D3C4-00C7-B7A99F463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94" y="4265741"/>
            <a:ext cx="2426418" cy="1085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E1C1C5-EF54-4115-E766-D0D009A59A22}"/>
              </a:ext>
            </a:extLst>
          </p:cNvPr>
          <p:cNvSpPr txBox="1"/>
          <p:nvPr/>
        </p:nvSpPr>
        <p:spPr>
          <a:xfrm>
            <a:off x="1362754" y="5450330"/>
            <a:ext cx="3645497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2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1 of 4 restaurants in Canada with AAA 5 Diamond Award in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0C9B3-8ADE-403C-2566-76DBCF028A13}"/>
              </a:ext>
            </a:extLst>
          </p:cNvPr>
          <p:cNvSpPr txBox="1"/>
          <p:nvPr/>
        </p:nvSpPr>
        <p:spPr>
          <a:xfrm>
            <a:off x="703559" y="6257623"/>
            <a:ext cx="496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5"/>
              </a:rPr>
              <a:t>https://www.rimrockresort.com/dine-drink/eden/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2DE38-E923-34DD-170E-CBD006F7D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2426" y="197623"/>
            <a:ext cx="1078485" cy="1082869"/>
          </a:xfrm>
          <a:prstGeom prst="rect">
            <a:avLst/>
          </a:prstGeom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B947175-FD41-57FA-CFEB-B2D4350D5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9288" y="197623"/>
            <a:ext cx="1079276" cy="108000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B4FD83E-064B-66AE-419A-89C3AE26FA0E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 rotWithShape="1">
          <a:blip r:embed="rId8"/>
          <a:srcRect b="13" t="35"/>
          <a:stretch/>
        </p:blipFill>
        <p:spPr>
          <a:xfrm>
            <a:off x="7008651" y="1430447"/>
            <a:ext cx="4345148" cy="26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88821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D42BC6-AD38-F8DE-9FE2-5DD5985EC27B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3157538" y="412454"/>
            <a:ext cx="3243262" cy="2101850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algn="ctr" indent="0" marL="0">
              <a:buNone/>
            </a:pPr>
            <a:r>
              <a:rPr b="1" dirty="0" lang="en-US" sz="1800"/>
              <a:t>Banff National Park</a:t>
            </a:r>
          </a:p>
          <a:p>
            <a:pPr indent="0" marL="0">
              <a:buNone/>
            </a:pPr>
            <a:r>
              <a:rPr dirty="0" lang="en-US" sz="1800"/>
              <a:t>Explore Canada's first national park and the flagship of the nation’s park system. Rocky Mountain peaks, turquoise glacial lakes, wildlife and a picture-perfect mountain town.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9A22D8-AAA8-E4FA-8CB7-CC546570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3DF31B-8F60-2E42-7914-3C8D5B8C3B33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 rotWithShape="1">
          <a:blip r:embed="rId3"/>
          <a:srcRect b="-1" l="11" r="7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DD30A1-E7A0-E8B4-7096-984084216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849527" cy="2849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85E2D-217A-E7EB-A5BF-6E82F7CA78CB}"/>
              </a:ext>
            </a:extLst>
          </p:cNvPr>
          <p:cNvSpPr txBox="1"/>
          <p:nvPr/>
        </p:nvSpPr>
        <p:spPr>
          <a:xfrm>
            <a:off x="1199818" y="2514304"/>
            <a:ext cx="3915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5"/>
              </a:rPr>
              <a:t>https://parks.canada.ca/pn-np/ab/banff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190866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94209F-6590-8DD7-E8E2-1B59D52F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0"/>
            <a:ext cx="10515600" cy="1325563"/>
          </a:xfrm>
        </p:spPr>
        <p:txBody>
          <a:bodyPr/>
          <a:lstStyle/>
          <a:p>
            <a:r>
              <a:rPr b="1" baseline="0" cap="none" dirty="0" i="0" kern="1200" kumimoji="0" lang="en-CA" noProof="0" normalizeH="0" spc="0" strike="noStrike" sz="4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0" panose="020F0502020204030204" pitchFamily="34" typeface="Calibri"/>
                <a:cs charset="0" panose="020F0502020204030204" pitchFamily="34" typeface="Calibri"/>
              </a:rPr>
              <a:t>The Ultimate Rocky Mountain Experience…</a:t>
            </a:r>
            <a:endParaRPr dirty="0" lang="en-CA">
              <a:solidFill>
                <a:srgbClr val="0070C0"/>
              </a:solidFill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E77CDCD-2E1B-ABE4-81E8-AC443153328A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>
          <a:blip r:embed="rId2"/>
          <a:stretch>
            <a:fillRect/>
          </a:stretch>
        </p:blipFill>
        <p:spPr>
          <a:xfrm>
            <a:off x="-1" y="1550327"/>
            <a:ext cx="4031687" cy="53076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F70CE4-782E-9A92-5488-D6516C178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84" y="1550327"/>
            <a:ext cx="4118256" cy="5321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E334F6-98B8-6C1D-D541-7A561442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566" y="1550327"/>
            <a:ext cx="4052434" cy="5307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282B4B-D1E3-793D-E3FB-1730F37843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5"/>
          <a:stretch/>
        </p:blipFill>
        <p:spPr>
          <a:xfrm>
            <a:off x="9919063" y="0"/>
            <a:ext cx="2272937" cy="15503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1DB6B1-799F-A9AB-B2F5-9DB5C3F6EE21}"/>
              </a:ext>
            </a:extLst>
          </p:cNvPr>
          <p:cNvSpPr txBox="1"/>
          <p:nvPr/>
        </p:nvSpPr>
        <p:spPr>
          <a:xfrm>
            <a:off x="944279" y="5028372"/>
            <a:ext cx="21431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CA" noProof="0" normalizeH="0" spc="0" strike="noStrike" sz="3200" u="none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charset="0" panose="020B0606030504020204" pitchFamily="34" typeface="Open Sans"/>
                <a:ea typeface="+mn-ea"/>
                <a:cs typeface="+mn-cs"/>
              </a:rPr>
              <a:t>Pursuit Pass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CA" noProof="0" normalizeH="0" spc="0" strike="noStrike" sz="32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anose="020B0606030504020204" pitchFamily="34" typeface="Open Sans"/>
                <a:ea typeface="+mn-ea"/>
                <a:cs typeface="+mn-cs"/>
              </a:rPr>
              <a:t>Rockies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9AEAE4ED-B60E-A086-2695-C51500C04487}"/>
              </a:ext>
            </a:extLst>
          </p:cNvPr>
          <p:cNvSpPr txBox="1">
            <a:spLocks/>
          </p:cNvSpPr>
          <p:nvPr/>
        </p:nvSpPr>
        <p:spPr>
          <a:xfrm>
            <a:off x="7791222" y="3882528"/>
            <a:ext cx="4515480" cy="2850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    </a:t>
            </a:r>
            <a:r>
              <a:rPr b="1" baseline="0" cap="none" dirty="0" i="0" kern="1200" kumimoji="0" lang="en-CA" noProof="0" normalizeH="0" spc="0" strike="noStrike" sz="2800" u="none">
                <a:ln>
                  <a:noFill/>
                </a:ln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Book Your Visit Anytime</a:t>
            </a:r>
          </a:p>
          <a:p>
            <a:pPr algn="l" defTabSz="914400" eaLnBrk="1" fontAlgn="auto" hangingPunct="1" indent="-228600" latinLnBrk="0" lvl="1" marL="685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400" u="none">
                <a:ln>
                  <a:noFill/>
                </a:ln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Banff Gondola</a:t>
            </a:r>
          </a:p>
          <a:p>
            <a:pPr algn="l" defTabSz="914400" eaLnBrk="1" fontAlgn="auto" hangingPunct="1" indent="-228600" latinLnBrk="0" lvl="1" marL="685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400" u="none">
                <a:ln>
                  <a:noFill/>
                </a:ln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Columbia Icefield Skywalk</a:t>
            </a:r>
          </a:p>
          <a:p>
            <a:pPr algn="l" defTabSz="914400" eaLnBrk="1" fontAlgn="auto" hangingPunct="1" indent="-228600" latinLnBrk="0" lvl="1" marL="685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400" u="none">
                <a:ln>
                  <a:noFill/>
                </a:ln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Columbia Icefield Adventure</a:t>
            </a:r>
          </a:p>
          <a:p>
            <a:pPr algn="l" defTabSz="914400" eaLnBrk="1" fontAlgn="auto" hangingPunct="1" indent="-228600" latinLnBrk="0" lvl="1" marL="685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400" u="none">
                <a:ln>
                  <a:noFill/>
                </a:ln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Maligne Lake Cruise</a:t>
            </a:r>
          </a:p>
          <a:p>
            <a:pPr algn="l" defTabSz="914400" eaLnBrk="1" fontAlgn="auto" hangingPunct="1" indent="-228600" latinLnBrk="0" lvl="1" marL="685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400" u="none">
                <a:ln>
                  <a:noFill/>
                </a:ln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Lake Minnewanka Cruise</a:t>
            </a:r>
          </a:p>
          <a:p>
            <a:pPr algn="l" defTabSz="914400" eaLnBrk="1" fontAlgn="auto" hangingPunct="1" indent="-228600" latinLnBrk="0" lvl="1" marL="685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0" baseline="0" cap="none" dirty="0" i="0" kern="1200" kumimoji="0" lang="en-CA" noProof="0" normalizeH="0" spc="0" strike="noStrike" sz="2400" u="none">
                <a:ln>
                  <a:noFill/>
                </a:ln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panose="020F0502020204030204" typeface="Calibri"/>
                <a:ea typeface="+mn-ea"/>
                <a:cs typeface="+mn-cs"/>
              </a:rPr>
              <a:t>Golden Skybridge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4892A-E5FE-1470-7946-F0BB701FCBFC}"/>
              </a:ext>
            </a:extLst>
          </p:cNvPr>
          <p:cNvSpPr txBox="1"/>
          <p:nvPr/>
        </p:nvSpPr>
        <p:spPr>
          <a:xfrm>
            <a:off x="4154501" y="6123543"/>
            <a:ext cx="3974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  <a:hlinkClick r:id="rId6"/>
              </a:rPr>
              <a:t>https://www.banffjaspercollection.com/</a:t>
            </a:r>
            <a:r>
              <a:rPr b="0" baseline="0" cap="none" dirty="0" i="0" kern="1200" kumimoji="0" lang="en-CA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567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602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1_Office Theme</vt:lpstr>
      <vt:lpstr>The Ultimate Rocky Mountain Experience For 2</vt:lpstr>
      <vt:lpstr>PowerPoint Presentation</vt:lpstr>
      <vt:lpstr>PowerPoint Presentation</vt:lpstr>
      <vt:lpstr>The Ultimate Rocky Mountain Experience…</vt:lpstr>
      <vt:lpstr>The Ultimate Rocky Mountain Experience…</vt:lpstr>
      <vt:lpstr>The Ultimate Rocky Mountain Experience For 2 </vt:lpstr>
      <vt:lpstr>The Ultimate Rocky Mountain Experience…</vt:lpstr>
      <vt:lpstr>PowerPoint Presentation</vt:lpstr>
      <vt:lpstr>The Ultimate Rocky Mountain Experience…</vt:lpstr>
      <vt:lpstr>PowerPoint Presentation</vt:lpstr>
      <vt:lpstr>The Ultimate Rocky Mountain Experience For 2</vt:lpstr>
      <vt:lpstr>The Ultimate Rocky Mountain Experience For 2</vt:lpstr>
      <vt:lpstr>Journey Through The Clouds</vt:lpstr>
      <vt:lpstr>PowerPoint Presentation</vt:lpstr>
      <vt:lpstr>The Ultimate Rocky Mountain…</vt:lpstr>
      <vt:lpstr>PowerPoint Presentation</vt:lpstr>
      <vt:lpstr>The Ultimate Rocky Mountain Experience For 2</vt:lpstr>
    </vt:vector>
  </TitlesOfParts>
  <Company>Algonquin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Ultimate Rocky Mountain Experience For 2</dc:title>
  <dc:creator>Jim Kyte</dc:creator>
  <cp:lastModifiedBy>Jim Kyte</cp:lastModifiedBy>
  <cp:revision>4</cp:revision>
  <dcterms:created xsi:type="dcterms:W3CDTF">2024-01-30T21:11:03Z</dcterms:created>
  <dcterms:modified xsi:type="dcterms:W3CDTF">2024-04-21T17:43:33Z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1937956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