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1" r:id="rId2"/>
    <p:sldId id="272" r:id="rId3"/>
    <p:sldId id="421" r:id="rId4"/>
    <p:sldId id="277" r:id="rId5"/>
    <p:sldId id="380" r:id="rId6"/>
    <p:sldId id="405" r:id="rId7"/>
    <p:sldId id="379" r:id="rId8"/>
    <p:sldId id="372" r:id="rId9"/>
    <p:sldId id="418" r:id="rId10"/>
    <p:sldId id="376" r:id="rId11"/>
    <p:sldId id="387" r:id="rId12"/>
    <p:sldId id="388" r:id="rId13"/>
    <p:sldId id="443" r:id="rId14"/>
    <p:sldId id="416" r:id="rId15"/>
    <p:sldId id="392" r:id="rId16"/>
    <p:sldId id="438" r:id="rId17"/>
    <p:sldId id="433" r:id="rId18"/>
    <p:sldId id="441" r:id="rId19"/>
    <p:sldId id="435" r:id="rId20"/>
    <p:sldId id="442" r:id="rId21"/>
    <p:sldId id="431" r:id="rId22"/>
    <p:sldId id="44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54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E5E2F-4B03-41FB-98CE-55A0AC1F387C}" type="datetimeFigureOut">
              <a:rPr lang="en-CA" smtClean="0"/>
              <a:t>2024-04-21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E8A67-98C8-4ED5-9CBF-6BCC9AC595E5}" type="slidenum">
              <a:rPr lang="en-CA" smtClean="0"/>
              <a:t>‹#›</a:t>
            </a:fld>
            <a:endParaRPr lang="en-CA"/>
          </a:p>
        </p:txBody>
      </p:sp>
    </p:spTree>
    <p:extLst>
      <p:ext uri="{BB962C8B-B14F-4D97-AF65-F5344CB8AC3E}">
        <p14:creationId xmlns:p14="http://schemas.microsoft.com/office/powerpoint/2010/main" val="470171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FA55-9848-4706-9DB4-CB560D0A89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26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FA55-9848-4706-9DB4-CB560D0A89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31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FA55-9848-4706-9DB4-CB560D0A89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35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FA55-9848-4706-9DB4-CB560D0A89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62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2010ECA-E9DE-4920-AE16-CD9D2301265D}" type="datetimeFigureOut">
              <a:rPr lang="en-CA" smtClean="0"/>
              <a:t>2024-04-21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247E8A-BF12-4C53-81DB-E7C295F78902}" type="slidenum">
              <a:rPr lang="en-CA" smtClean="0"/>
              <a:t>‹#›</a:t>
            </a:fld>
            <a:endParaRPr lang="en-CA"/>
          </a:p>
        </p:txBody>
      </p:sp>
    </p:spTree>
    <p:extLst>
      <p:ext uri="{BB962C8B-B14F-4D97-AF65-F5344CB8AC3E}">
        <p14:creationId xmlns:p14="http://schemas.microsoft.com/office/powerpoint/2010/main" val="325202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2010ECA-E9DE-4920-AE16-CD9D2301265D}" type="datetimeFigureOut">
              <a:rPr lang="en-CA" smtClean="0"/>
              <a:t>2024-04-21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247E8A-BF12-4C53-81DB-E7C295F78902}" type="slidenum">
              <a:rPr lang="en-CA" smtClean="0"/>
              <a:t>‹#›</a:t>
            </a:fld>
            <a:endParaRPr lang="en-CA"/>
          </a:p>
        </p:txBody>
      </p:sp>
    </p:spTree>
    <p:extLst>
      <p:ext uri="{BB962C8B-B14F-4D97-AF65-F5344CB8AC3E}">
        <p14:creationId xmlns:p14="http://schemas.microsoft.com/office/powerpoint/2010/main" val="46182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2010ECA-E9DE-4920-AE16-CD9D2301265D}" type="datetimeFigureOut">
              <a:rPr lang="en-CA" smtClean="0"/>
              <a:t>2024-04-21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247E8A-BF12-4C53-81DB-E7C295F78902}" type="slidenum">
              <a:rPr lang="en-CA" smtClean="0"/>
              <a:t>‹#›</a:t>
            </a:fld>
            <a:endParaRPr lang="en-CA"/>
          </a:p>
        </p:txBody>
      </p:sp>
    </p:spTree>
    <p:extLst>
      <p:ext uri="{BB962C8B-B14F-4D97-AF65-F5344CB8AC3E}">
        <p14:creationId xmlns:p14="http://schemas.microsoft.com/office/powerpoint/2010/main" val="42558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2010ECA-E9DE-4920-AE16-CD9D2301265D}" type="datetimeFigureOut">
              <a:rPr lang="en-CA" smtClean="0"/>
              <a:t>2024-04-21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247E8A-BF12-4C53-81DB-E7C295F78902}" type="slidenum">
              <a:rPr lang="en-CA" smtClean="0"/>
              <a:t>‹#›</a:t>
            </a:fld>
            <a:endParaRPr lang="en-CA"/>
          </a:p>
        </p:txBody>
      </p:sp>
    </p:spTree>
    <p:extLst>
      <p:ext uri="{BB962C8B-B14F-4D97-AF65-F5344CB8AC3E}">
        <p14:creationId xmlns:p14="http://schemas.microsoft.com/office/powerpoint/2010/main" val="192715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010ECA-E9DE-4920-AE16-CD9D2301265D}" type="datetimeFigureOut">
              <a:rPr lang="en-CA" smtClean="0"/>
              <a:t>2024-04-21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247E8A-BF12-4C53-81DB-E7C295F78902}" type="slidenum">
              <a:rPr lang="en-CA" smtClean="0"/>
              <a:t>‹#›</a:t>
            </a:fld>
            <a:endParaRPr lang="en-CA"/>
          </a:p>
        </p:txBody>
      </p:sp>
    </p:spTree>
    <p:extLst>
      <p:ext uri="{BB962C8B-B14F-4D97-AF65-F5344CB8AC3E}">
        <p14:creationId xmlns:p14="http://schemas.microsoft.com/office/powerpoint/2010/main" val="134715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2010ECA-E9DE-4920-AE16-CD9D2301265D}" type="datetimeFigureOut">
              <a:rPr lang="en-CA" smtClean="0"/>
              <a:t>2024-04-21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247E8A-BF12-4C53-81DB-E7C295F78902}" type="slidenum">
              <a:rPr lang="en-CA" smtClean="0"/>
              <a:t>‹#›</a:t>
            </a:fld>
            <a:endParaRPr lang="en-CA"/>
          </a:p>
        </p:txBody>
      </p:sp>
    </p:spTree>
    <p:extLst>
      <p:ext uri="{BB962C8B-B14F-4D97-AF65-F5344CB8AC3E}">
        <p14:creationId xmlns:p14="http://schemas.microsoft.com/office/powerpoint/2010/main" val="372937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2010ECA-E9DE-4920-AE16-CD9D2301265D}" type="datetimeFigureOut">
              <a:rPr lang="en-CA" smtClean="0"/>
              <a:t>2024-04-21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4247E8A-BF12-4C53-81DB-E7C295F78902}" type="slidenum">
              <a:rPr lang="en-CA" smtClean="0"/>
              <a:t>‹#›</a:t>
            </a:fld>
            <a:endParaRPr lang="en-CA"/>
          </a:p>
        </p:txBody>
      </p:sp>
    </p:spTree>
    <p:extLst>
      <p:ext uri="{BB962C8B-B14F-4D97-AF65-F5344CB8AC3E}">
        <p14:creationId xmlns:p14="http://schemas.microsoft.com/office/powerpoint/2010/main" val="112623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2010ECA-E9DE-4920-AE16-CD9D2301265D}" type="datetimeFigureOut">
              <a:rPr lang="en-CA" smtClean="0"/>
              <a:t>2024-04-21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4247E8A-BF12-4C53-81DB-E7C295F78902}" type="slidenum">
              <a:rPr lang="en-CA" smtClean="0"/>
              <a:t>‹#›</a:t>
            </a:fld>
            <a:endParaRPr lang="en-CA"/>
          </a:p>
        </p:txBody>
      </p:sp>
    </p:spTree>
    <p:extLst>
      <p:ext uri="{BB962C8B-B14F-4D97-AF65-F5344CB8AC3E}">
        <p14:creationId xmlns:p14="http://schemas.microsoft.com/office/powerpoint/2010/main" val="406072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10ECA-E9DE-4920-AE16-CD9D2301265D}" type="datetimeFigureOut">
              <a:rPr lang="en-CA" smtClean="0"/>
              <a:t>2024-04-21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4247E8A-BF12-4C53-81DB-E7C295F78902}" type="slidenum">
              <a:rPr lang="en-CA" smtClean="0"/>
              <a:t>‹#›</a:t>
            </a:fld>
            <a:endParaRPr lang="en-CA"/>
          </a:p>
        </p:txBody>
      </p:sp>
    </p:spTree>
    <p:extLst>
      <p:ext uri="{BB962C8B-B14F-4D97-AF65-F5344CB8AC3E}">
        <p14:creationId xmlns:p14="http://schemas.microsoft.com/office/powerpoint/2010/main" val="257631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010ECA-E9DE-4920-AE16-CD9D2301265D}" type="datetimeFigureOut">
              <a:rPr lang="en-CA" smtClean="0"/>
              <a:t>2024-04-21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247E8A-BF12-4C53-81DB-E7C295F78902}" type="slidenum">
              <a:rPr lang="en-CA" smtClean="0"/>
              <a:t>‹#›</a:t>
            </a:fld>
            <a:endParaRPr lang="en-CA"/>
          </a:p>
        </p:txBody>
      </p:sp>
    </p:spTree>
    <p:extLst>
      <p:ext uri="{BB962C8B-B14F-4D97-AF65-F5344CB8AC3E}">
        <p14:creationId xmlns:p14="http://schemas.microsoft.com/office/powerpoint/2010/main" val="187855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010ECA-E9DE-4920-AE16-CD9D2301265D}" type="datetimeFigureOut">
              <a:rPr lang="en-CA" smtClean="0"/>
              <a:t>2024-04-21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247E8A-BF12-4C53-81DB-E7C295F78902}" type="slidenum">
              <a:rPr lang="en-CA" smtClean="0"/>
              <a:t>‹#›</a:t>
            </a:fld>
            <a:endParaRPr lang="en-CA"/>
          </a:p>
        </p:txBody>
      </p:sp>
    </p:spTree>
    <p:extLst>
      <p:ext uri="{BB962C8B-B14F-4D97-AF65-F5344CB8AC3E}">
        <p14:creationId xmlns:p14="http://schemas.microsoft.com/office/powerpoint/2010/main" val="130843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10ECA-E9DE-4920-AE16-CD9D2301265D}" type="datetimeFigureOut">
              <a:rPr lang="en-CA" smtClean="0"/>
              <a:t>2024-04-21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47E8A-BF12-4C53-81DB-E7C295F78902}" type="slidenum">
              <a:rPr lang="en-CA" smtClean="0"/>
              <a:t>‹#›</a:t>
            </a:fld>
            <a:endParaRPr lang="en-CA"/>
          </a:p>
        </p:txBody>
      </p:sp>
    </p:spTree>
    <p:extLst>
      <p:ext uri="{BB962C8B-B14F-4D97-AF65-F5344CB8AC3E}">
        <p14:creationId xmlns:p14="http://schemas.microsoft.com/office/powerpoint/2010/main" val="1558747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4.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30.jpeg" Type="http://schemas.openxmlformats.org/officeDocument/2006/relationships/image"/><Relationship Id="rId2" Target="../media/image29.jpeg" Type="http://schemas.openxmlformats.org/officeDocument/2006/relationships/image"/><Relationship Id="rId1" Target="../slideLayouts/slideLayout4.xml" Type="http://schemas.openxmlformats.org/officeDocument/2006/relationships/slideLayout"/><Relationship Id="rId4" Target="https://lincolnstreetfood.ca/" TargetMode="External" Type="http://schemas.openxmlformats.org/officeDocument/2006/relationships/hyperlink"/></Relationships>
</file>

<file path=ppt/slides/_rels/slide11.xml.rels><?xml version="1.0" encoding="UTF-8" standalone="yes" ?><Relationships xmlns="http://schemas.openxmlformats.org/package/2006/relationships"><Relationship Id="rId3" Target="../media/image31.jpeg" Type="http://schemas.openxmlformats.org/officeDocument/2006/relationships/image"/><Relationship Id="rId2" Target="../notesSlides/notesSlide2.xml" Type="http://schemas.openxmlformats.org/officeDocument/2006/relationships/notesSlide"/><Relationship Id="rId1" Target="../slideLayouts/slideLayout7.xml" Type="http://schemas.openxmlformats.org/officeDocument/2006/relationships/slideLayout"/><Relationship Id="rId5" Target="../media/image33.jpeg" Type="http://schemas.openxmlformats.org/officeDocument/2006/relationships/image"/><Relationship Id="rId4" Target="../media/image32.png" Type="http://schemas.openxmlformats.org/officeDocument/2006/relationships/image"/></Relationships>
</file>

<file path=ppt/slides/_rels/slide12.xml.rels><?xml version="1.0" encoding="UTF-8" standalone="yes" ?><Relationships xmlns="http://schemas.openxmlformats.org/package/2006/relationships"><Relationship Id="rId3" Target="../media/image35.jpeg" Type="http://schemas.openxmlformats.org/officeDocument/2006/relationships/image"/><Relationship Id="rId2" Target="../media/image34.jpeg" Type="http://schemas.openxmlformats.org/officeDocument/2006/relationships/image"/><Relationship Id="rId1" Target="../slideLayouts/slideLayout4.xml" Type="http://schemas.openxmlformats.org/officeDocument/2006/relationships/slideLayout"/><Relationship Id="rId6" Target="https://www.troutpoint.com/" TargetMode="External" Type="http://schemas.openxmlformats.org/officeDocument/2006/relationships/hyperlink"/><Relationship Id="rId5" Target="../media/image32.png" Type="http://schemas.openxmlformats.org/officeDocument/2006/relationships/image"/><Relationship Id="rId4" Target="../media/image36.jpeg" Type="http://schemas.openxmlformats.org/officeDocument/2006/relationships/image"/></Relationships>
</file>

<file path=ppt/slides/_rels/slide13.xml.rels><?xml version="1.0" encoding="UTF-8" standalone="yes" ?><Relationships xmlns="http://schemas.openxmlformats.org/package/2006/relationships"><Relationship Id="rId3" Target="../media/image32.png" Type="http://schemas.openxmlformats.org/officeDocument/2006/relationships/image"/><Relationship Id="rId2" Target="../media/image37.jpeg" Type="http://schemas.openxmlformats.org/officeDocument/2006/relationships/image"/><Relationship Id="rId1" Target="../slideLayouts/slideLayout4.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39.png" Type="http://schemas.openxmlformats.org/officeDocument/2006/relationships/image"/><Relationship Id="rId2" Target="../media/image38.jpeg" Type="http://schemas.openxmlformats.org/officeDocument/2006/relationships/image"/><Relationship Id="rId1" Target="../slideLayouts/slideLayout4.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41.jpeg" Type="http://schemas.openxmlformats.org/officeDocument/2006/relationships/image"/><Relationship Id="rId2" Target="../media/image40.jpeg" Type="http://schemas.openxmlformats.org/officeDocument/2006/relationships/image"/><Relationship Id="rId1" Target="../slideLayouts/slideLayout4.xml" Type="http://schemas.openxmlformats.org/officeDocument/2006/relationships/slideLayout"/><Relationship Id="rId6" Target="https://www.digbypines.ca/" TargetMode="External" Type="http://schemas.openxmlformats.org/officeDocument/2006/relationships/hyperlink"/><Relationship Id="rId5" Target="../media/image43.png" Type="http://schemas.openxmlformats.org/officeDocument/2006/relationships/image"/><Relationship Id="rId4" Target="../media/image42.jpeg" Type="http://schemas.openxmlformats.org/officeDocument/2006/relationships/image"/></Relationships>
</file>

<file path=ppt/slides/_rels/slide16.xml.rels><?xml version="1.0" encoding="UTF-8" standalone="yes" ?><Relationships xmlns="http://schemas.openxmlformats.org/package/2006/relationships"><Relationship Id="rId8" Target="https://ppww.ca/" TargetMode="External" Type="http://schemas.openxmlformats.org/officeDocument/2006/relationships/hyperlink"/><Relationship Id="rId3" Target="../media/image44.jpeg" Type="http://schemas.openxmlformats.org/officeDocument/2006/relationships/image"/><Relationship Id="rId7" Target="../media/image48.jpeg" Type="http://schemas.openxmlformats.org/officeDocument/2006/relationships/image"/><Relationship Id="rId2" Target="../notesSlides/notesSlide3.xml" Type="http://schemas.openxmlformats.org/officeDocument/2006/relationships/notesSlide"/><Relationship Id="rId1" Target="../slideLayouts/slideLayout4.xml" Type="http://schemas.openxmlformats.org/officeDocument/2006/relationships/slideLayout"/><Relationship Id="rId6" Target="../media/image47.jpeg" Type="http://schemas.openxmlformats.org/officeDocument/2006/relationships/image"/><Relationship Id="rId5" Target="../media/image46.jpeg" Type="http://schemas.openxmlformats.org/officeDocument/2006/relationships/image"/><Relationship Id="rId4" Target="../media/image45.jpeg" Type="http://schemas.openxmlformats.org/officeDocument/2006/relationships/image"/></Relationships>
</file>

<file path=ppt/slides/_rels/slide17.xml.rels><?xml version="1.0" encoding="UTF-8" standalone="yes" ?><Relationships xmlns="http://schemas.openxmlformats.org/package/2006/relationships"><Relationship Id="rId3" Target="../media/image50.png" Type="http://schemas.openxmlformats.org/officeDocument/2006/relationships/image"/><Relationship Id="rId2" Target="../media/image49.jpeg" Type="http://schemas.openxmlformats.org/officeDocument/2006/relationships/image"/><Relationship Id="rId1" Target="../slideLayouts/slideLayout4.xml" Type="http://schemas.openxmlformats.org/officeDocument/2006/relationships/slideLayout"/></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4.xml"/><Relationship Id="rId4" Type="http://schemas.openxmlformats.org/officeDocument/2006/relationships/hyperlink" Target="https://oldorchardinn.com/" TargetMode="External"/></Relationships>
</file>

<file path=ppt/slides/_rels/slide19.xml.rels><?xml version="1.0" encoding="UTF-8" standalone="yes" ?><Relationships xmlns="http://schemas.openxmlformats.org/package/2006/relationships"><Relationship Id="rId3" Target="../media/image53.jpeg" Type="http://schemas.openxmlformats.org/officeDocument/2006/relationships/image"/><Relationship Id="rId2" Target="../notesSlides/notesSlide4.xml" Type="http://schemas.openxmlformats.org/officeDocument/2006/relationships/notesSlide"/><Relationship Id="rId1" Target="../slideLayouts/slideLayout4.xml" Type="http://schemas.openxmlformats.org/officeDocument/2006/relationships/slideLayout"/><Relationship Id="rId5" Target="https://magicwinerybus.ca/" TargetMode="External" Type="http://schemas.openxmlformats.org/officeDocument/2006/relationships/hyperlink"/><Relationship Id="rId4" Target="../media/image54.jpeg" Type="http://schemas.openxmlformats.org/officeDocument/2006/relationships/image"/></Relationships>
</file>

<file path=ppt/slides/_rels/slide2.xml.rels><?xml version="1.0" encoding="UTF-8" standalone="yes" ?><Relationships xmlns="http://schemas.openxmlformats.org/package/2006/relationships"><Relationship Id="rId3" Target="../media/image4.jpeg" Type="http://schemas.openxmlformats.org/officeDocument/2006/relationships/image"/><Relationship Id="rId2" Target="../media/image3.png" Type="http://schemas.openxmlformats.org/officeDocument/2006/relationships/image"/><Relationship Id="rId1" Target="../slideLayouts/slideLayout4.xml" Type="http://schemas.openxmlformats.org/officeDocument/2006/relationships/slideLayout"/><Relationship Id="rId4" Target="../media/image5.jpeg" Type="http://schemas.openxmlformats.org/officeDocument/2006/relationships/image"/></Relationships>
</file>

<file path=ppt/slides/_rels/slide20.xml.rels><?xml version="1.0" encoding="UTF-8" standalone="yes"?>
<Relationships xmlns="http://schemas.openxmlformats.org/package/2006/relationships"><Relationship Id="rId3" Type="http://schemas.openxmlformats.org/officeDocument/2006/relationships/hyperlink" Target="https://lightfootandwolfville.com/" TargetMode="External"/><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arget="../media/image56.jpeg" Type="http://schemas.openxmlformats.org/officeDocument/2006/relationships/image"/><Relationship Id="rId1" Target="../slideLayouts/slideLayout7.xml" Type="http://schemas.openxmlformats.org/officeDocument/2006/relationships/slideLayout"/></Relationships>
</file>

<file path=ppt/slides/_rels/slide22.xml.rels><?xml version="1.0" encoding="UTF-8" standalone="yes" ?><Relationships xmlns="http://schemas.openxmlformats.org/package/2006/relationships"><Relationship Id="rId2" Target="../media/image57.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3" Target="../media/image7.png" Type="http://schemas.openxmlformats.org/officeDocument/2006/relationships/image"/><Relationship Id="rId2" Target="../media/image6.jpeg" Type="http://schemas.openxmlformats.org/officeDocument/2006/relationships/image"/><Relationship Id="rId1" Target="../slideLayouts/slideLayout4.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9.jpeg" Type="http://schemas.openxmlformats.org/officeDocument/2006/relationships/image"/><Relationship Id="rId2" Target="../media/image8.jpeg" Type="http://schemas.openxmlformats.org/officeDocument/2006/relationships/image"/><Relationship Id="rId1" Target="../slideLayouts/slideLayout4.xml" Type="http://schemas.openxmlformats.org/officeDocument/2006/relationships/slideLayout"/><Relationship Id="rId5" Target="../media/image11.jpeg" Type="http://schemas.openxmlformats.org/officeDocument/2006/relationships/image"/><Relationship Id="rId4" Target="../media/image10.jpeg" Type="http://schemas.openxmlformats.org/officeDocument/2006/relationships/image"/></Relationships>
</file>

<file path=ppt/slides/_rels/slide5.xml.rels><?xml version="1.0" encoding="UTF-8" standalone="yes" ?><Relationships xmlns="http://schemas.openxmlformats.org/package/2006/relationships"><Relationship Id="rId3" Target="../media/image13.jpeg" Type="http://schemas.openxmlformats.org/officeDocument/2006/relationships/image"/><Relationship Id="rId2" Target="../media/image12.jpeg" Type="http://schemas.openxmlformats.org/officeDocument/2006/relationships/image"/><Relationship Id="rId1" Target="../slideLayouts/slideLayout4.xml" Type="http://schemas.openxmlformats.org/officeDocument/2006/relationships/slideLayout"/><Relationship Id="rId6" Target="https://www.drifthalifax.com/" TargetMode="External" Type="http://schemas.openxmlformats.org/officeDocument/2006/relationships/hyperlink"/><Relationship Id="rId5" Target="../media/image15.jpeg" Type="http://schemas.openxmlformats.org/officeDocument/2006/relationships/image"/><Relationship Id="rId4" Target="../media/image14.jpg" Type="http://schemas.openxmlformats.org/officeDocument/2006/relationships/image"/></Relationships>
</file>

<file path=ppt/slides/_rels/slide6.xml.rels><?xml version="1.0" encoding="UTF-8" standalone="yes" ?><Relationships xmlns="http://schemas.openxmlformats.org/package/2006/relationships"><Relationship Id="rId8" Target="https://www.fawnresto.com/" TargetMode="External" Type="http://schemas.openxmlformats.org/officeDocument/2006/relationships/hyperlink"/><Relationship Id="rId3" Target="../media/image17.jpeg" Type="http://schemas.openxmlformats.org/officeDocument/2006/relationships/image"/><Relationship Id="rId7" Target="../media/image20.png" Type="http://schemas.openxmlformats.org/officeDocument/2006/relationships/image"/><Relationship Id="rId2" Target="../media/image16.jpeg" Type="http://schemas.openxmlformats.org/officeDocument/2006/relationships/image"/><Relationship Id="rId1" Target="../slideLayouts/slideLayout4.xml" Type="http://schemas.openxmlformats.org/officeDocument/2006/relationships/slideLayout"/><Relationship Id="rId6" Target="../media/image14.jpg" Type="http://schemas.openxmlformats.org/officeDocument/2006/relationships/image"/><Relationship Id="rId5" Target="../media/image19.png" Type="http://schemas.openxmlformats.org/officeDocument/2006/relationships/image"/><Relationship Id="rId4" Target="../media/image18.jpeg" Type="http://schemas.openxmlformats.org/officeDocument/2006/relationships/image"/></Relationships>
</file>

<file path=ppt/slides/_rels/slide7.xml.rels><?xml version="1.0" encoding="UTF-8" standalone="yes" ?><Relationships xmlns="http://schemas.openxmlformats.org/package/2006/relationships"><Relationship Id="rId3" Target="../media/image22.png" Type="http://schemas.openxmlformats.org/officeDocument/2006/relationships/image"/><Relationship Id="rId2" Target="../media/image21.png" Type="http://schemas.openxmlformats.org/officeDocument/2006/relationships/image"/><Relationship Id="rId1" Target="../slideLayouts/slideLayout4.xml" Type="http://schemas.openxmlformats.org/officeDocument/2006/relationships/slideLayout"/><Relationship Id="rId6" Target="http://www.thepressgang.ca/" TargetMode="External" Type="http://schemas.openxmlformats.org/officeDocument/2006/relationships/hyperlink"/><Relationship Id="rId5" Target="../media/image24.png" Type="http://schemas.openxmlformats.org/officeDocument/2006/relationships/image"/><Relationship Id="rId4" Target="../media/image23.jpeg" Type="http://schemas.openxmlformats.org/officeDocument/2006/relationships/image"/></Relationships>
</file>

<file path=ppt/slides/_rels/slide8.xml.rels><?xml version="1.0" encoding="UTF-8" standalone="yes" ?><Relationships xmlns="http://schemas.openxmlformats.org/package/2006/relationships"><Relationship Id="rId3" Target="../media/image25.jpeg" Type="http://schemas.openxmlformats.org/officeDocument/2006/relationships/image"/><Relationship Id="rId2" Target="../notesSlides/notesSlide1.xml" Type="http://schemas.openxmlformats.org/officeDocument/2006/relationships/notesSlide"/><Relationship Id="rId1" Target="../slideLayouts/slideLayout7.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27.jpeg" Type="http://schemas.openxmlformats.org/officeDocument/2006/relationships/image"/><Relationship Id="rId2" Target="../media/image26.jpeg" Type="http://schemas.openxmlformats.org/officeDocument/2006/relationships/image"/><Relationship Id="rId1" Target="../slideLayouts/slideLayout4.xml" Type="http://schemas.openxmlformats.org/officeDocument/2006/relationships/slideLayout"/><Relationship Id="rId5" Target="https://www.oakislandresort.ca/" TargetMode="External" Type="http://schemas.openxmlformats.org/officeDocument/2006/relationships/hyperlink"/><Relationship Id="rId4" Target="../media/image2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01056463-2828-F6D9-2E95-0058527BF130}"/>
              </a:ext>
            </a:extLst>
          </p:cNvPr>
          <p:cNvPicPr>
            <a:picLocks noChangeAspect="1" noGrp="1"/>
          </p:cNvPicPr>
          <p:nvPr>
            <p:ph idx="1" sz="half"/>
          </p:nvPr>
        </p:nvPicPr>
        <p:blipFill rotWithShape="1">
          <a:blip r:embed="rId2"/>
          <a:srcRect t="132"/>
          <a:stretch/>
        </p:blipFill>
        <p:spPr>
          <a:xfrm>
            <a:off x="20" y="10"/>
            <a:ext cx="12191980" cy="6857990"/>
          </a:xfrm>
          <a:prstGeom prst="rect">
            <a:avLst/>
          </a:prstGeom>
        </p:spPr>
      </p:pic>
      <p:sp>
        <p:nvSpPr>
          <p:cNvPr id="22"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 name="Title 1"/>
          <p:cNvSpPr>
            <a:spLocks noGrp="1"/>
          </p:cNvSpPr>
          <p:nvPr>
            <p:ph type="title"/>
          </p:nvPr>
        </p:nvSpPr>
        <p:spPr>
          <a:xfrm>
            <a:off x="523875" y="425950"/>
            <a:ext cx="11210925" cy="744836"/>
          </a:xfrm>
        </p:spPr>
        <p:txBody>
          <a:bodyPr anchor="ctr" bIns="45720" lIns="91440" rIns="91440" rtlCol="0" tIns="45720" vert="horz">
            <a:normAutofit/>
          </a:bodyPr>
          <a:lstStyle/>
          <a:p>
            <a:pPr algn="ctr"/>
            <a:r>
              <a:rPr b="1" dirty="0" lang="en-US" sz="3600">
                <a:solidFill>
                  <a:schemeClr val="tx1">
                    <a:lumMod val="85000"/>
                    <a:lumOff val="15000"/>
                  </a:schemeClr>
                </a:solidFill>
                <a:effectLst>
                  <a:outerShdw algn="tl" blurRad="38100" dir="2700000" dist="38100">
                    <a:srgbClr val="000000">
                      <a:alpha val="43137"/>
                    </a:srgbClr>
                  </a:outerShdw>
                </a:effectLst>
                <a:latin charset="0" panose="020F0502020204030204" pitchFamily="34" typeface="Calibri"/>
                <a:cs charset="0" panose="020F0502020204030204" pitchFamily="34" typeface="Calibri"/>
              </a:rPr>
              <a:t>The Maritime Experience For 2</a:t>
            </a:r>
          </a:p>
        </p:txBody>
      </p:sp>
      <p:cxnSp>
        <p:nvCxnSpPr>
          <p:cNvPr id="23"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9C8EDF3-3437-29C7-6A3D-AEFB3DD3DF12}"/>
              </a:ext>
            </a:extLst>
          </p:cNvPr>
          <p:cNvPicPr>
            <a:picLocks noChangeAspect="1"/>
          </p:cNvPicPr>
          <p:nvPr/>
        </p:nvPicPr>
        <p:blipFill>
          <a:blip r:embed="rId3"/>
          <a:stretch>
            <a:fillRect/>
          </a:stretch>
        </p:blipFill>
        <p:spPr>
          <a:xfrm>
            <a:off x="10752000" y="5417990"/>
            <a:ext cx="1440000" cy="1440000"/>
          </a:xfrm>
          <a:prstGeom prst="rect">
            <a:avLst/>
          </a:prstGeom>
        </p:spPr>
      </p:pic>
    </p:spTree>
    <p:extLst>
      <p:ext uri="{BB962C8B-B14F-4D97-AF65-F5344CB8AC3E}">
        <p14:creationId xmlns:p14="http://schemas.microsoft.com/office/powerpoint/2010/main" val="1416159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2C76-F4EB-4E56-D231-6F0EBB692F32}"/>
              </a:ext>
            </a:extLst>
          </p:cNvPr>
          <p:cNvSpPr>
            <a:spLocks noGrp="1"/>
          </p:cNvSpPr>
          <p:nvPr>
            <p:ph type="title"/>
          </p:nvPr>
        </p:nvSpPr>
        <p:spPr/>
        <p:txBody>
          <a:bodyPr/>
          <a:lstStyle/>
          <a:p>
            <a:r>
              <a:rPr kumimoji="0" lang="en-CA"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j-ea"/>
                <a:cs typeface="+mj-cs"/>
              </a:rPr>
              <a:t>The Maritime Experience…</a:t>
            </a:r>
            <a:endParaRPr lang="en-CA" dirty="0"/>
          </a:p>
        </p:txBody>
      </p:sp>
      <p:pic>
        <p:nvPicPr>
          <p:cNvPr id="9" name="Content Placeholder 8">
            <a:extLst>
              <a:ext uri="{FF2B5EF4-FFF2-40B4-BE49-F238E27FC236}">
                <a16:creationId xmlns:a16="http://schemas.microsoft.com/office/drawing/2014/main" id="{6E3505C1-791C-CB3D-5B08-85732EE24A65}"/>
              </a:ext>
            </a:extLst>
          </p:cNvPr>
          <p:cNvPicPr>
            <a:picLocks noGrp="1" noChangeAspect="1"/>
          </p:cNvPicPr>
          <p:nvPr>
            <p:ph sz="half" idx="1"/>
          </p:nvPr>
        </p:nvPicPr>
        <p:blipFill>
          <a:blip r:embed="rId2"/>
          <a:stretch>
            <a:fillRect/>
          </a:stretch>
        </p:blipFill>
        <p:spPr>
          <a:xfrm>
            <a:off x="0" y="2600325"/>
            <a:ext cx="4582212" cy="3054808"/>
          </a:xfrm>
          <a:prstGeom prst="rect">
            <a:avLst/>
          </a:prstGeom>
        </p:spPr>
      </p:pic>
      <p:pic>
        <p:nvPicPr>
          <p:cNvPr id="5" name="Content Placeholder 4">
            <a:extLst>
              <a:ext uri="{FF2B5EF4-FFF2-40B4-BE49-F238E27FC236}">
                <a16:creationId xmlns:a16="http://schemas.microsoft.com/office/drawing/2014/main" id="{3304803A-1DCA-82BF-7343-BCC850942D2E}"/>
              </a:ext>
            </a:extLst>
          </p:cNvPr>
          <p:cNvPicPr>
            <a:picLocks noGrp="1" noChangeAspect="1"/>
          </p:cNvPicPr>
          <p:nvPr>
            <p:ph sz="half" idx="2"/>
          </p:nvPr>
        </p:nvPicPr>
        <p:blipFill>
          <a:blip r:embed="rId3"/>
          <a:stretch>
            <a:fillRect/>
          </a:stretch>
        </p:blipFill>
        <p:spPr>
          <a:xfrm>
            <a:off x="4622797" y="2600325"/>
            <a:ext cx="7569203" cy="4257676"/>
          </a:xfrm>
          <a:prstGeom prst="rect">
            <a:avLst/>
          </a:prstGeom>
        </p:spPr>
      </p:pic>
      <p:sp>
        <p:nvSpPr>
          <p:cNvPr id="11" name="TextBox 10">
            <a:extLst>
              <a:ext uri="{FF2B5EF4-FFF2-40B4-BE49-F238E27FC236}">
                <a16:creationId xmlns:a16="http://schemas.microsoft.com/office/drawing/2014/main" id="{393090AF-D900-0F54-DE00-C87BAE41B2E8}"/>
              </a:ext>
            </a:extLst>
          </p:cNvPr>
          <p:cNvSpPr txBox="1"/>
          <p:nvPr/>
        </p:nvSpPr>
        <p:spPr>
          <a:xfrm>
            <a:off x="0" y="1448275"/>
            <a:ext cx="12192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Old Town Lunenburg is one of only two urban communities in North America designated as a UNESCO World Heritage site. Considered to be the best surviving planned British colonial town in North America.</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C60B7CF-6358-9C7D-24D9-7515EC78E322}"/>
              </a:ext>
            </a:extLst>
          </p:cNvPr>
          <p:cNvSpPr txBox="1"/>
          <p:nvPr/>
        </p:nvSpPr>
        <p:spPr>
          <a:xfrm>
            <a:off x="867810" y="5884296"/>
            <a:ext cx="284659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https://lincolnstreetfood.ca/</a:t>
            </a: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TextBox 2">
            <a:extLst>
              <a:ext uri="{FF2B5EF4-FFF2-40B4-BE49-F238E27FC236}">
                <a16:creationId xmlns:a16="http://schemas.microsoft.com/office/drawing/2014/main" id="{96286DD5-7089-1218-1734-769FCB3C6783}"/>
              </a:ext>
            </a:extLst>
          </p:cNvPr>
          <p:cNvSpPr txBox="1"/>
          <p:nvPr/>
        </p:nvSpPr>
        <p:spPr>
          <a:xfrm>
            <a:off x="86967" y="6323598"/>
            <a:ext cx="45155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rPr>
              <a:t>#1 Ranked Restaurant in Lunenburg on TripAdvisor</a:t>
            </a:r>
          </a:p>
        </p:txBody>
      </p:sp>
      <p:sp>
        <p:nvSpPr>
          <p:cNvPr id="4" name="TextBox 3">
            <a:extLst>
              <a:ext uri="{FF2B5EF4-FFF2-40B4-BE49-F238E27FC236}">
                <a16:creationId xmlns:a16="http://schemas.microsoft.com/office/drawing/2014/main" id="{3F15B75D-10FC-DE55-42FA-64B8237A8CEB}"/>
              </a:ext>
            </a:extLst>
          </p:cNvPr>
          <p:cNvSpPr txBox="1"/>
          <p:nvPr/>
        </p:nvSpPr>
        <p:spPr>
          <a:xfrm>
            <a:off x="4622797" y="5992018"/>
            <a:ext cx="7569203"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$150 Gift Certificate</a:t>
            </a:r>
          </a:p>
        </p:txBody>
      </p:sp>
    </p:spTree>
    <p:extLst>
      <p:ext uri="{BB962C8B-B14F-4D97-AF65-F5344CB8AC3E}">
        <p14:creationId xmlns:p14="http://schemas.microsoft.com/office/powerpoint/2010/main" val="422608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96CCA3-1AD8-02BA-D369-7A08CC9B88C6}"/>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98BD31D-4360-6177-5BB3-5A5A4B2B528E}"/>
              </a:ext>
            </a:extLst>
          </p:cNvPr>
          <p:cNvPicPr>
            <a:picLocks noChangeAspect="1"/>
          </p:cNvPicPr>
          <p:nvPr/>
        </p:nvPicPr>
        <p:blipFill rotWithShape="1">
          <a:blip r:embed="rId4"/>
          <a:srcRect t="9297" b="12611"/>
          <a:stretch/>
        </p:blipFill>
        <p:spPr>
          <a:xfrm>
            <a:off x="459463" y="419814"/>
            <a:ext cx="1843963" cy="1440000"/>
          </a:xfrm>
          <a:prstGeom prst="rect">
            <a:avLst/>
          </a:prstGeom>
        </p:spPr>
      </p:pic>
      <p:pic>
        <p:nvPicPr>
          <p:cNvPr id="7" name="Picture 6">
            <a:extLst>
              <a:ext uri="{FF2B5EF4-FFF2-40B4-BE49-F238E27FC236}">
                <a16:creationId xmlns:a16="http://schemas.microsoft.com/office/drawing/2014/main" id="{B63C2922-2F5A-2551-FE07-185CC49B93A5}"/>
              </a:ext>
            </a:extLst>
          </p:cNvPr>
          <p:cNvPicPr>
            <a:picLocks noChangeAspect="1"/>
          </p:cNvPicPr>
          <p:nvPr/>
        </p:nvPicPr>
        <p:blipFill>
          <a:blip r:embed="rId5"/>
          <a:stretch>
            <a:fillRect/>
          </a:stretch>
        </p:blipFill>
        <p:spPr>
          <a:xfrm>
            <a:off x="639463" y="5275902"/>
            <a:ext cx="1440000" cy="1440000"/>
          </a:xfrm>
          <a:prstGeom prst="rect">
            <a:avLst/>
          </a:prstGeom>
        </p:spPr>
      </p:pic>
      <p:sp>
        <p:nvSpPr>
          <p:cNvPr id="9" name="TextBox 8">
            <a:extLst>
              <a:ext uri="{FF2B5EF4-FFF2-40B4-BE49-F238E27FC236}">
                <a16:creationId xmlns:a16="http://schemas.microsoft.com/office/drawing/2014/main" id="{01C8FC4A-F8D5-2729-A91A-6CD74E2A6587}"/>
              </a:ext>
            </a:extLst>
          </p:cNvPr>
          <p:cNvSpPr txBox="1"/>
          <p:nvPr/>
        </p:nvSpPr>
        <p:spPr>
          <a:xfrm>
            <a:off x="2105459" y="6173184"/>
            <a:ext cx="1009520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Trout Point Lodge is the world’s first certified Starlight Hotel by the UNESCO partner Starlight Foundation</a:t>
            </a:r>
          </a:p>
        </p:txBody>
      </p:sp>
    </p:spTree>
    <p:extLst>
      <p:ext uri="{BB962C8B-B14F-4D97-AF65-F5344CB8AC3E}">
        <p14:creationId xmlns:p14="http://schemas.microsoft.com/office/powerpoint/2010/main" val="1657026866"/>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pic>
        <p:nvPicPr>
          <p:cNvPr id="7" name="Content Placeholder 6">
            <a:extLst>
              <a:ext uri="{FF2B5EF4-FFF2-40B4-BE49-F238E27FC236}">
                <a16:creationId xmlns:a16="http://schemas.microsoft.com/office/drawing/2014/main" id="{26CDDE1F-3F49-CB23-4BF8-77A51F473F55}"/>
              </a:ext>
            </a:extLst>
          </p:cNvPr>
          <p:cNvPicPr>
            <a:picLocks noChangeAspect="1" noGrp="1"/>
          </p:cNvPicPr>
          <p:nvPr>
            <p:ph idx="2" sz="half"/>
          </p:nvPr>
        </p:nvPicPr>
        <p:blipFill rotWithShape="1">
          <a:blip r:embed="rId2"/>
          <a:srcRect l="176" r="155"/>
          <a:stretch/>
        </p:blipFill>
        <p:spPr>
          <a:xfrm>
            <a:off x="8529321" y="10"/>
            <a:ext cx="3662680" cy="3401558"/>
          </a:xfrm>
          <a:custGeom>
            <a:avLst/>
            <a:gdLst/>
            <a:ahLst/>
            <a:cxnLst/>
            <a:rect b="b" l="l" r="r" t="t"/>
            <a:pathLst>
              <a:path h="3401568" w="3662680">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8" name="Picture 7">
            <a:extLst>
              <a:ext uri="{FF2B5EF4-FFF2-40B4-BE49-F238E27FC236}">
                <a16:creationId xmlns:a16="http://schemas.microsoft.com/office/drawing/2014/main" id="{C27E443D-BC4F-B0DF-5500-53DF46D344FC}"/>
              </a:ext>
            </a:extLst>
          </p:cNvPr>
          <p:cNvPicPr>
            <a:picLocks noChangeAspect="1"/>
          </p:cNvPicPr>
          <p:nvPr/>
        </p:nvPicPr>
        <p:blipFill rotWithShape="1">
          <a:blip r:embed="rId3"/>
          <a:srcRect b="1" l="104" r="35"/>
          <a:stretch/>
        </p:blipFill>
        <p:spPr>
          <a:xfrm>
            <a:off x="5115314" y="10"/>
            <a:ext cx="4118110" cy="3401558"/>
          </a:xfrm>
          <a:custGeom>
            <a:avLst/>
            <a:gdLst/>
            <a:ahLst/>
            <a:cxnLst/>
            <a:rect b="b" l="l" r="r" t="t"/>
            <a:pathLst>
              <a:path h="3401568" w="4118110">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6" name="Content Placeholder 5">
            <a:extLst>
              <a:ext uri="{FF2B5EF4-FFF2-40B4-BE49-F238E27FC236}">
                <a16:creationId xmlns:a16="http://schemas.microsoft.com/office/drawing/2014/main" id="{9867D868-0B2B-2EE2-241C-8350B5B94DFD}"/>
              </a:ext>
            </a:extLst>
          </p:cNvPr>
          <p:cNvPicPr>
            <a:picLocks noChangeAspect="1"/>
          </p:cNvPicPr>
          <p:nvPr/>
        </p:nvPicPr>
        <p:blipFill rotWithShape="1">
          <a:blip r:embed="rId4"/>
          <a:srcRect b="251" r="-1" t="28"/>
          <a:stretch/>
        </p:blipFill>
        <p:spPr>
          <a:xfrm>
            <a:off x="5168353" y="3456432"/>
            <a:ext cx="7023646" cy="3401568"/>
          </a:xfrm>
          <a:custGeom>
            <a:avLst/>
            <a:gdLst/>
            <a:ahLst/>
            <a:cxnLst/>
            <a:rect b="b" l="l" r="r" t="t"/>
            <a:pathLst>
              <a:path h="3401568" w="7023646">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22" name="Freeform: Shape 16">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5932965" cy="6858000"/>
          </a:xfrm>
          <a:custGeom>
            <a:avLst/>
            <a:gdLst>
              <a:gd fmla="*/ 0 w 5932965" name="connsiteX0"/>
              <a:gd fmla="*/ 0 h 6858000" name="connsiteY0"/>
              <a:gd fmla="*/ 5140363 w 5932965" name="connsiteX1"/>
              <a:gd fmla="*/ 0 h 6858000" name="connsiteY1"/>
              <a:gd fmla="*/ 5152943 w 5932965" name="connsiteX2"/>
              <a:gd fmla="*/ 23550 h 6858000" name="connsiteY2"/>
              <a:gd fmla="*/ 5932965 w 5932965" name="connsiteX3"/>
              <a:gd fmla="*/ 3479505 h 6858000" name="connsiteY3"/>
              <a:gd fmla="*/ 5262410 w 5932965" name="connsiteX4"/>
              <a:gd fmla="*/ 6708999 h 6858000" name="connsiteY4"/>
              <a:gd fmla="*/ 5190385 w 5932965" name="connsiteX5"/>
              <a:gd fmla="*/ 6858000 h 6858000" name="connsiteY5"/>
              <a:gd fmla="*/ 0 w 5932965" name="connsiteX6"/>
              <a:gd fmla="*/ 6858000 h 6858000"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5932965">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algn="l" blurRad="50800" dist="38100"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useBgFill="1">
        <p:nvSpPr>
          <p:cNvPr id="19" name="Freeform: Shape 18">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5922333" cy="6858000"/>
          </a:xfrm>
          <a:custGeom>
            <a:avLst/>
            <a:gdLst>
              <a:gd fmla="*/ 0 w 5922333" name="connsiteX0"/>
              <a:gd fmla="*/ 0 h 6858000" name="connsiteY0"/>
              <a:gd fmla="*/ 5129731 w 5922333" name="connsiteX1"/>
              <a:gd fmla="*/ 0 h 6858000" name="connsiteY1"/>
              <a:gd fmla="*/ 5142311 w 5922333" name="connsiteX2"/>
              <a:gd fmla="*/ 23550 h 6858000" name="connsiteY2"/>
              <a:gd fmla="*/ 5922333 w 5922333" name="connsiteX3"/>
              <a:gd fmla="*/ 3479505 h 6858000" name="connsiteY3"/>
              <a:gd fmla="*/ 5251778 w 5922333" name="connsiteX4"/>
              <a:gd fmla="*/ 6708999 h 6858000" name="connsiteY4"/>
              <a:gd fmla="*/ 5179753 w 5922333" name="connsiteX5"/>
              <a:gd fmla="*/ 6858000 h 6858000" name="connsiteY5"/>
              <a:gd fmla="*/ 0 w 5922333" name="connsiteX6"/>
              <a:gd fmla="*/ 6858000 h 6858000"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5922333">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1" name="Rectangle 20">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3" name="Rectangle 22">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4" name="Content Placeholder 11">
            <a:extLst>
              <a:ext uri="{FF2B5EF4-FFF2-40B4-BE49-F238E27FC236}">
                <a16:creationId xmlns:a16="http://schemas.microsoft.com/office/drawing/2014/main" id="{9CA99F5B-C45B-F0F2-A435-B156EECB4DE9}"/>
              </a:ext>
            </a:extLst>
          </p:cNvPr>
          <p:cNvSpPr>
            <a:spLocks noGrp="1"/>
          </p:cNvSpPr>
          <p:nvPr>
            <p:ph idx="1" sz="half"/>
          </p:nvPr>
        </p:nvSpPr>
        <p:spPr>
          <a:xfrm>
            <a:off x="448056" y="2514600"/>
            <a:ext cx="5300894" cy="3985788"/>
          </a:xfrm>
        </p:spPr>
        <p:txBody>
          <a:bodyPr bIns="45720" lIns="91440" rIns="91440" rtlCol="0" tIns="45720" vert="horz">
            <a:normAutofit fontScale="92500" lnSpcReduction="20000"/>
          </a:body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400" u="none">
                <a:ln>
                  <a:noFill/>
                </a:ln>
                <a:solidFill>
                  <a:prstClr val="black"/>
                </a:solidFill>
                <a:effectLst/>
                <a:uLnTx/>
                <a:uFillTx/>
                <a:latin panose="020F0502020204030204" typeface="Calibri"/>
                <a:ea typeface="+mn-ea"/>
                <a:cs typeface="+mn-cs"/>
              </a:rPr>
              <a:t>Nova Scotia's Premier Luxury </a:t>
            </a:r>
          </a:p>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400" u="none">
                <a:ln>
                  <a:noFill/>
                </a:ln>
                <a:solidFill>
                  <a:prstClr val="black"/>
                </a:solidFill>
                <a:effectLst/>
                <a:uLnTx/>
                <a:uFillTx/>
                <a:latin panose="020F0502020204030204" typeface="Calibri"/>
                <a:ea typeface="+mn-ea"/>
                <a:cs typeface="+mn-cs"/>
              </a:rPr>
              <a:t>Wilderness Resort &amp; Hotel</a:t>
            </a:r>
          </a:p>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0" baseline="0" cap="none" dirty="0" i="0" kern="1200" kumimoji="0" lang="en-US" noProof="0" normalizeH="0" spc="0" strike="noStrike" sz="1600" u="none">
                <a:ln>
                  <a:noFill/>
                </a:ln>
                <a:solidFill>
                  <a:prstClr val="black"/>
                </a:solidFill>
                <a:effectLst/>
                <a:uLnTx/>
                <a:uFillTx/>
                <a:latin panose="020F0502020204030204" typeface="Calibri"/>
                <a:ea typeface="+mn-ea"/>
                <a:cs typeface="+mn-cs"/>
              </a:rPr>
              <a:t>Nestled In UNESCO Southwest Nova Scotia Biosphere Reserve </a:t>
            </a:r>
          </a:p>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endParaRPr b="0" baseline="0" cap="none" dirty="0" i="0" kern="1200" kumimoji="0" lang="en-US" noProof="0" normalizeH="0" spc="0" strike="noStrike" sz="900" u="none">
              <a:ln>
                <a:noFill/>
              </a:ln>
              <a:solidFill>
                <a:prstClr val="black"/>
              </a:solidFill>
              <a:effectLst/>
              <a:uLnTx/>
              <a:uFillTx/>
              <a:latin panose="020F0502020204030204" typeface="Calibri"/>
              <a:ea typeface="+mn-ea"/>
              <a:cs typeface="+mn-cs"/>
            </a:endParaRPr>
          </a:p>
          <a:p>
            <a:pPr algn="l" defTabSz="914400" eaLnBrk="1" fontAlgn="auto" hangingPunct="1" indent="-228600" latinLnBrk="0" lvl="0" marL="228600" marR="0" rtl="0">
              <a:lnSpc>
                <a:spcPct val="120000"/>
              </a:lnSpc>
              <a:spcBef>
                <a:spcPts val="1000"/>
              </a:spcBef>
              <a:spcAft>
                <a:spcPts val="0"/>
              </a:spcAft>
              <a:buClrTx/>
              <a:buSzTx/>
              <a:buFont charset="0" panose="020B0604020202020204" pitchFamily="34" typeface="Arial"/>
              <a:buChar char="•"/>
              <a:tabLst/>
              <a:defRPr/>
            </a:pPr>
            <a:r>
              <a:rPr b="0" baseline="0" cap="none" dirty="0" i="0" kern="1200" kumimoji="0" lang="en-US" noProof="0" normalizeH="0" spc="0" strike="noStrike" sz="1900" u="none">
                <a:ln>
                  <a:noFill/>
                </a:ln>
                <a:solidFill>
                  <a:prstClr val="black"/>
                </a:solidFill>
                <a:effectLst/>
                <a:uLnTx/>
                <a:uFillTx/>
                <a:latin panose="020F0502020204030204" typeface="Calibri"/>
                <a:ea typeface="+mn-ea"/>
                <a:cs typeface="+mn-cs"/>
              </a:rPr>
              <a:t>​New York Times: </a:t>
            </a:r>
            <a:r>
              <a:rPr b="0" baseline="0" cap="none" dirty="0" i="1" kern="1200" kumimoji="0" lang="en-US" noProof="0" normalizeH="0" spc="0" strike="noStrike" sz="1900" u="none">
                <a:ln>
                  <a:noFill/>
                </a:ln>
                <a:solidFill>
                  <a:prstClr val="black"/>
                </a:solidFill>
                <a:effectLst/>
                <a:uLnTx/>
                <a:uFillTx/>
                <a:latin panose="020F0502020204030204" typeface="Calibri"/>
                <a:ea typeface="+mn-ea"/>
                <a:cs typeface="+mn-cs"/>
              </a:rPr>
              <a:t>"Worth a visit no matter what the season"</a:t>
            </a:r>
          </a:p>
          <a:p>
            <a:pPr algn="l" defTabSz="914400" eaLnBrk="1" fontAlgn="auto" hangingPunct="1" indent="-228600" latinLnBrk="0" lvl="0" marL="228600" marR="0" rtl="0">
              <a:lnSpc>
                <a:spcPct val="120000"/>
              </a:lnSpc>
              <a:spcBef>
                <a:spcPts val="1000"/>
              </a:spcBef>
              <a:spcAft>
                <a:spcPts val="0"/>
              </a:spcAft>
              <a:buClrTx/>
              <a:buSzTx/>
              <a:buFont charset="0" panose="020B0604020202020204" pitchFamily="34" typeface="Arial"/>
              <a:buChar char="•"/>
              <a:tabLst/>
              <a:defRPr/>
            </a:pPr>
            <a:r>
              <a:rPr b="0" baseline="0" cap="none" dirty="0" i="0" kern="1200" kumimoji="0" lang="en-US" noProof="0" normalizeH="0" spc="0" strike="noStrike" sz="1900" u="none">
                <a:ln>
                  <a:noFill/>
                </a:ln>
                <a:solidFill>
                  <a:prstClr val="black"/>
                </a:solidFill>
                <a:effectLst/>
                <a:uLnTx/>
                <a:uFillTx/>
                <a:latin panose="020F0502020204030204" typeface="Calibri"/>
                <a:ea typeface="+mn-ea"/>
                <a:cs typeface="+mn-cs"/>
              </a:rPr>
              <a:t>Forbes: </a:t>
            </a:r>
            <a:r>
              <a:rPr b="0" baseline="0" cap="none" dirty="0" i="1" kern="1200" kumimoji="0" lang="en-US" noProof="0" normalizeH="0" spc="0" strike="noStrike" sz="1900" u="none">
                <a:ln>
                  <a:noFill/>
                </a:ln>
                <a:solidFill>
                  <a:prstClr val="black"/>
                </a:solidFill>
                <a:effectLst/>
                <a:uLnTx/>
                <a:uFillTx/>
                <a:latin panose="020F0502020204030204" typeface="Calibri"/>
                <a:ea typeface="+mn-ea"/>
                <a:cs typeface="+mn-cs"/>
              </a:rPr>
              <a:t>"Intimate and secluded, spending time here feels like being let in on a wonderful and well-kept secret"</a:t>
            </a:r>
          </a:p>
          <a:p>
            <a:pPr algn="l" defTabSz="914400" eaLnBrk="1" fontAlgn="auto" hangingPunct="1" indent="-228600" latinLnBrk="0" lvl="0" marL="228600" marR="0" rtl="0">
              <a:lnSpc>
                <a:spcPct val="120000"/>
              </a:lnSpc>
              <a:spcBef>
                <a:spcPts val="1000"/>
              </a:spcBef>
              <a:spcAft>
                <a:spcPts val="0"/>
              </a:spcAft>
              <a:buClrTx/>
              <a:buSzTx/>
              <a:buFont charset="0" panose="020B0604020202020204" pitchFamily="34" typeface="Arial"/>
              <a:buChar char="•"/>
              <a:tabLst/>
              <a:defRPr/>
            </a:pPr>
            <a:r>
              <a:rPr b="0" baseline="0" cap="none" dirty="0" i="0" kern="1200" kumimoji="0" lang="en-US" noProof="0" normalizeH="0" spc="0" strike="noStrike" sz="1900" u="none">
                <a:ln>
                  <a:noFill/>
                </a:ln>
                <a:solidFill>
                  <a:prstClr val="black"/>
                </a:solidFill>
                <a:effectLst/>
                <a:uLnTx/>
                <a:uFillTx/>
                <a:latin panose="020F0502020204030204" typeface="Calibri"/>
                <a:ea typeface="+mn-ea"/>
                <a:cs typeface="+mn-cs"/>
              </a:rPr>
              <a:t>National Geographic Society: </a:t>
            </a:r>
            <a:r>
              <a:rPr b="0" baseline="0" cap="none" dirty="0" i="1" kern="1200" kumimoji="0" lang="en-US" noProof="0" normalizeH="0" spc="0" strike="noStrike" sz="1900" u="none">
                <a:ln>
                  <a:noFill/>
                </a:ln>
                <a:solidFill>
                  <a:prstClr val="black"/>
                </a:solidFill>
                <a:effectLst/>
                <a:uLnTx/>
                <a:uFillTx/>
                <a:latin panose="020F0502020204030204" typeface="Calibri"/>
                <a:ea typeface="+mn-ea"/>
                <a:cs typeface="+mn-cs"/>
              </a:rPr>
              <a:t>Trout Point Lodge among "ten of the most innovative, sustainable travel programs around the world"</a:t>
            </a:r>
          </a:p>
        </p:txBody>
      </p:sp>
      <p:pic>
        <p:nvPicPr>
          <p:cNvPr id="9" name="Picture 8">
            <a:extLst>
              <a:ext uri="{FF2B5EF4-FFF2-40B4-BE49-F238E27FC236}">
                <a16:creationId xmlns:a16="http://schemas.microsoft.com/office/drawing/2014/main" id="{AB62AAE9-A521-A497-0EFD-41C4E1323C84}"/>
              </a:ext>
            </a:extLst>
          </p:cNvPr>
          <p:cNvPicPr>
            <a:picLocks noChangeAspect="1"/>
          </p:cNvPicPr>
          <p:nvPr/>
        </p:nvPicPr>
        <p:blipFill rotWithShape="1">
          <a:blip r:embed="rId5"/>
          <a:srcRect b="12611" t="9297"/>
          <a:stretch/>
        </p:blipFill>
        <p:spPr>
          <a:xfrm>
            <a:off x="1941672" y="255667"/>
            <a:ext cx="2304954" cy="1800000"/>
          </a:xfrm>
          <a:prstGeom prst="rect">
            <a:avLst/>
          </a:prstGeom>
        </p:spPr>
      </p:pic>
      <p:sp>
        <p:nvSpPr>
          <p:cNvPr id="10" name="TextBox 9">
            <a:extLst>
              <a:ext uri="{FF2B5EF4-FFF2-40B4-BE49-F238E27FC236}">
                <a16:creationId xmlns:a16="http://schemas.microsoft.com/office/drawing/2014/main" id="{FC97C1B5-42C6-12FE-015A-2EE8858D8328}"/>
              </a:ext>
            </a:extLst>
          </p:cNvPr>
          <p:cNvSpPr txBox="1"/>
          <p:nvPr/>
        </p:nvSpPr>
        <p:spPr>
          <a:xfrm>
            <a:off x="0" y="6482808"/>
            <a:ext cx="5280859" cy="369332"/>
          </a:xfrm>
          <a:prstGeom prst="rect">
            <a:avLst/>
          </a:prstGeom>
          <a:noFill/>
        </p:spPr>
        <p:txBody>
          <a:bodyPr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CA" noProof="0" normalizeH="0" spc="0" strike="noStrike" sz="1800" u="none">
                <a:ln>
                  <a:noFill/>
                </a:ln>
                <a:solidFill>
                  <a:prstClr val="black"/>
                </a:solidFill>
                <a:effectLst/>
                <a:uLnTx/>
                <a:uFillTx/>
                <a:latin panose="020F0502020204030204" typeface="Calibri"/>
                <a:ea typeface="+mn-ea"/>
                <a:cs typeface="+mn-cs"/>
                <a:hlinkClick r:id="rId6"/>
              </a:rPr>
              <a:t>https://www.troutpoint.com/</a:t>
            </a:r>
            <a:r>
              <a:rPr b="0" baseline="0" cap="none" dirty="0" i="0" kern="1200" kumimoji="0" lang="en-CA" noProof="0" normalizeH="0" spc="0" strike="noStrike" sz="1800" u="none">
                <a:ln>
                  <a:noFill/>
                </a:ln>
                <a:solidFill>
                  <a:prstClr val="black"/>
                </a:solidFill>
                <a:effectLst/>
                <a:uLnTx/>
                <a:uFillTx/>
                <a:latin panose="020F0502020204030204" typeface="Calibri"/>
                <a:ea typeface="+mn-ea"/>
                <a:cs typeface="+mn-cs"/>
              </a:rPr>
              <a:t> </a:t>
            </a:r>
          </a:p>
        </p:txBody>
      </p:sp>
    </p:spTree>
    <p:extLst>
      <p:ext uri="{BB962C8B-B14F-4D97-AF65-F5344CB8AC3E}">
        <p14:creationId xmlns:p14="http://schemas.microsoft.com/office/powerpoint/2010/main" val="3859067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D8247E5-E071-F05B-D473-7352A93E55C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A61E31-27FC-BFCC-05EC-9C165EE348D6}"/>
              </a:ext>
            </a:extLst>
          </p:cNvPr>
          <p:cNvSpPr>
            <a:spLocks noGrp="1"/>
          </p:cNvSpPr>
          <p:nvPr>
            <p:ph type="title"/>
          </p:nvPr>
        </p:nvSpPr>
        <p:spPr/>
        <p:txBody>
          <a:bodyPr/>
          <a:lstStyle/>
          <a:p>
            <a:r>
              <a:rPr lang="en-CA" b="1" dirty="0">
                <a:solidFill>
                  <a:srgbClr val="00B050"/>
                </a:solidFill>
                <a:effectLst>
                  <a:outerShdw blurRad="38100" dist="38100" dir="2700000" algn="tl">
                    <a:srgbClr val="000000">
                      <a:alpha val="43137"/>
                    </a:srgbClr>
                  </a:outerShdw>
                </a:effectLst>
                <a:latin typeface="+mn-lt"/>
              </a:rPr>
              <a:t>The Maritime Experience…</a:t>
            </a:r>
          </a:p>
        </p:txBody>
      </p:sp>
      <p:sp>
        <p:nvSpPr>
          <p:cNvPr id="8" name="Content Placeholder 7">
            <a:extLst>
              <a:ext uri="{FF2B5EF4-FFF2-40B4-BE49-F238E27FC236}">
                <a16:creationId xmlns:a16="http://schemas.microsoft.com/office/drawing/2014/main" id="{3388F88B-EA82-C64E-687F-04A072AB47A6}"/>
              </a:ext>
            </a:extLst>
          </p:cNvPr>
          <p:cNvSpPr>
            <a:spLocks noGrp="1"/>
          </p:cNvSpPr>
          <p:nvPr>
            <p:ph sz="half" idx="2"/>
          </p:nvPr>
        </p:nvSpPr>
        <p:spPr>
          <a:xfrm>
            <a:off x="838201" y="1825624"/>
            <a:ext cx="10695914" cy="4946367"/>
          </a:xfrm>
        </p:spPr>
        <p:txBody>
          <a:bodyPr>
            <a:normAutofit/>
          </a:bodyPr>
          <a:lstStyle/>
          <a:p>
            <a:pPr marL="0" indent="0" algn="ctr">
              <a:buNone/>
            </a:pPr>
            <a:r>
              <a:rPr lang="en-CA" b="1" dirty="0">
                <a:solidFill>
                  <a:schemeClr val="bg1"/>
                </a:solidFill>
              </a:rPr>
              <a:t>Enjoy a </a:t>
            </a:r>
            <a:r>
              <a:rPr lang="en-US" b="1" dirty="0">
                <a:solidFill>
                  <a:schemeClr val="bg1"/>
                </a:solidFill>
              </a:rPr>
              <a:t>Two Night Getaway Package for 2 people</a:t>
            </a:r>
          </a:p>
          <a:p>
            <a:r>
              <a:rPr lang="en-US" sz="2400" dirty="0">
                <a:solidFill>
                  <a:schemeClr val="bg1"/>
                </a:solidFill>
              </a:rPr>
              <a:t>Trout Point Lodge in </a:t>
            </a:r>
            <a:r>
              <a:rPr lang="en-US" sz="2400" u="sng" dirty="0">
                <a:solidFill>
                  <a:schemeClr val="bg1"/>
                </a:solidFill>
              </a:rPr>
              <a:t>suite of your choice</a:t>
            </a:r>
          </a:p>
          <a:p>
            <a:r>
              <a:rPr lang="en-US" sz="2400" dirty="0">
                <a:solidFill>
                  <a:schemeClr val="bg1"/>
                </a:solidFill>
              </a:rPr>
              <a:t>Gourmet 4-course dinner for two both nights</a:t>
            </a:r>
          </a:p>
          <a:p>
            <a:r>
              <a:rPr lang="en-US" sz="2400" dirty="0">
                <a:solidFill>
                  <a:schemeClr val="bg1"/>
                </a:solidFill>
              </a:rPr>
              <a:t>Luxurious breakfast for two each day</a:t>
            </a:r>
          </a:p>
          <a:p>
            <a:r>
              <a:rPr lang="en-US" sz="2400" dirty="0">
                <a:solidFill>
                  <a:schemeClr val="bg1"/>
                </a:solidFill>
              </a:rPr>
              <a:t>Choice of gourmet packed lunch or lunch in Great Room/Patio on Day 2</a:t>
            </a:r>
          </a:p>
          <a:p>
            <a:r>
              <a:rPr lang="en-US" sz="2400" dirty="0">
                <a:solidFill>
                  <a:schemeClr val="bg1"/>
                </a:solidFill>
              </a:rPr>
              <a:t>Standard cocktails, wines by the glass and beer </a:t>
            </a:r>
            <a:r>
              <a:rPr lang="en-US" sz="2400" u="sng" dirty="0">
                <a:solidFill>
                  <a:schemeClr val="bg1"/>
                </a:solidFill>
              </a:rPr>
              <a:t>included</a:t>
            </a:r>
          </a:p>
          <a:p>
            <a:r>
              <a:rPr lang="en-US" sz="2400" dirty="0">
                <a:solidFill>
                  <a:schemeClr val="bg1"/>
                </a:solidFill>
              </a:rPr>
              <a:t>Complimentary guided outdoor activities which include stargazing, forest bathing and more</a:t>
            </a:r>
          </a:p>
          <a:p>
            <a:r>
              <a:rPr lang="en-US" sz="2400" dirty="0">
                <a:solidFill>
                  <a:schemeClr val="bg1"/>
                </a:solidFill>
              </a:rPr>
              <a:t>Unlimited access to all resort facilities such as our wood-fired hot tub by the </a:t>
            </a:r>
            <a:r>
              <a:rPr lang="en-US" sz="2400" dirty="0" err="1">
                <a:solidFill>
                  <a:schemeClr val="bg1"/>
                </a:solidFill>
              </a:rPr>
              <a:t>Tusket</a:t>
            </a:r>
            <a:r>
              <a:rPr lang="en-US" sz="2400" dirty="0">
                <a:solidFill>
                  <a:schemeClr val="bg1"/>
                </a:solidFill>
              </a:rPr>
              <a:t> River, outdoor barrel sauna, kayaks, canoes and standup paddle boards</a:t>
            </a:r>
            <a:endParaRPr lang="en-CA" sz="2400" dirty="0">
              <a:solidFill>
                <a:schemeClr val="bg1"/>
              </a:solidFill>
            </a:endParaRPr>
          </a:p>
          <a:p>
            <a:r>
              <a:rPr lang="en-US" sz="2400" dirty="0">
                <a:solidFill>
                  <a:schemeClr val="bg1"/>
                </a:solidFill>
              </a:rPr>
              <a:t>Valid until May 31, 2025</a:t>
            </a:r>
          </a:p>
        </p:txBody>
      </p:sp>
      <p:pic>
        <p:nvPicPr>
          <p:cNvPr id="17" name="Picture 16">
            <a:extLst>
              <a:ext uri="{FF2B5EF4-FFF2-40B4-BE49-F238E27FC236}">
                <a16:creationId xmlns:a16="http://schemas.microsoft.com/office/drawing/2014/main" id="{CEBC45E2-CB4A-4868-2EDF-850109239AB5}"/>
              </a:ext>
            </a:extLst>
          </p:cNvPr>
          <p:cNvPicPr>
            <a:picLocks noChangeAspect="1"/>
          </p:cNvPicPr>
          <p:nvPr/>
        </p:nvPicPr>
        <p:blipFill rotWithShape="1">
          <a:blip r:embed="rId3"/>
          <a:srcRect t="9297" b="12611"/>
          <a:stretch/>
        </p:blipFill>
        <p:spPr>
          <a:xfrm>
            <a:off x="9727653" y="167330"/>
            <a:ext cx="1843963" cy="1440000"/>
          </a:xfrm>
          <a:prstGeom prst="rect">
            <a:avLst/>
          </a:prstGeom>
        </p:spPr>
      </p:pic>
    </p:spTree>
    <p:extLst>
      <p:ext uri="{BB962C8B-B14F-4D97-AF65-F5344CB8AC3E}">
        <p14:creationId xmlns:p14="http://schemas.microsoft.com/office/powerpoint/2010/main" val="144169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0F6A-A900-A339-6AFD-CBBD993BDF83}"/>
              </a:ext>
            </a:extLst>
          </p:cNvPr>
          <p:cNvSpPr>
            <a:spLocks noGrp="1"/>
          </p:cNvSpPr>
          <p:nvPr>
            <p:ph type="title"/>
          </p:nvPr>
        </p:nvSpPr>
        <p:spPr/>
        <p:txBody>
          <a:bodyPr/>
          <a:lstStyle/>
          <a:p>
            <a:r>
              <a:rPr kumimoji="0" lang="en-CA" sz="44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a:ea typeface="+mj-ea"/>
                <a:cs typeface="+mj-cs"/>
              </a:rPr>
              <a:t>The Maritime Experience…</a:t>
            </a:r>
            <a:endParaRPr lang="en-CA" dirty="0"/>
          </a:p>
        </p:txBody>
      </p:sp>
      <p:pic>
        <p:nvPicPr>
          <p:cNvPr id="5" name="Content Placeholder 4">
            <a:extLst>
              <a:ext uri="{FF2B5EF4-FFF2-40B4-BE49-F238E27FC236}">
                <a16:creationId xmlns:a16="http://schemas.microsoft.com/office/drawing/2014/main" id="{D02A6600-4AC8-7192-99F9-AE2A3F4F2DA3}"/>
              </a:ext>
            </a:extLst>
          </p:cNvPr>
          <p:cNvPicPr>
            <a:picLocks noGrp="1" noChangeAspect="1"/>
          </p:cNvPicPr>
          <p:nvPr>
            <p:ph sz="half" idx="1"/>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19AD812F-6BBE-3D12-88FD-34A44C7B29F6}"/>
              </a:ext>
            </a:extLst>
          </p:cNvPr>
          <p:cNvPicPr>
            <a:picLocks noChangeAspect="1"/>
          </p:cNvPicPr>
          <p:nvPr/>
        </p:nvPicPr>
        <p:blipFill>
          <a:blip r:embed="rId3"/>
          <a:stretch>
            <a:fillRect/>
          </a:stretch>
        </p:blipFill>
        <p:spPr>
          <a:xfrm>
            <a:off x="7724495" y="451784"/>
            <a:ext cx="4175565" cy="1238904"/>
          </a:xfrm>
          <a:prstGeom prst="rect">
            <a:avLst/>
          </a:prstGeom>
        </p:spPr>
      </p:pic>
      <p:sp>
        <p:nvSpPr>
          <p:cNvPr id="15" name="Title 1">
            <a:extLst>
              <a:ext uri="{FF2B5EF4-FFF2-40B4-BE49-F238E27FC236}">
                <a16:creationId xmlns:a16="http://schemas.microsoft.com/office/drawing/2014/main" id="{B626DC74-C3B0-B433-717A-906E9F79F1B7}"/>
              </a:ext>
            </a:extLst>
          </p:cNvPr>
          <p:cNvSpPr txBox="1">
            <a:spLocks/>
          </p:cNvSpPr>
          <p:nvPr/>
        </p:nvSpPr>
        <p:spPr>
          <a:xfrm>
            <a:off x="676702" y="1763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j-ea"/>
                <a:cs typeface="+mj-cs"/>
              </a:rPr>
              <a:t>The Maritime Experience…</a:t>
            </a:r>
          </a:p>
        </p:txBody>
      </p:sp>
    </p:spTree>
    <p:extLst>
      <p:ext uri="{BB962C8B-B14F-4D97-AF65-F5344CB8AC3E}">
        <p14:creationId xmlns:p14="http://schemas.microsoft.com/office/powerpoint/2010/main" val="1916005079"/>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useBgFill="1">
        <p:nvSpPr>
          <p:cNvPr id="33" name="Rectangle 32">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algn="tl" blurRad="50800" dir="2700000" dist="38100"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pic>
        <p:nvPicPr>
          <p:cNvPr id="6" name="Picture 5">
            <a:extLst>
              <a:ext uri="{FF2B5EF4-FFF2-40B4-BE49-F238E27FC236}">
                <a16:creationId xmlns:a16="http://schemas.microsoft.com/office/drawing/2014/main" id="{D189AB0B-80F3-821C-2240-FDF071C161B2}"/>
              </a:ext>
            </a:extLst>
          </p:cNvPr>
          <p:cNvPicPr>
            <a:picLocks noChangeAspect="1"/>
          </p:cNvPicPr>
          <p:nvPr/>
        </p:nvPicPr>
        <p:blipFill rotWithShape="1">
          <a:blip r:embed="rId2"/>
          <a:srcRect b="-2" l="44" r="39"/>
          <a:stretch/>
        </p:blipFill>
        <p:spPr>
          <a:xfrm>
            <a:off x="20" y="-6"/>
            <a:ext cx="3931900" cy="4005072"/>
          </a:xfrm>
          <a:prstGeom prst="rect">
            <a:avLst/>
          </a:prstGeom>
        </p:spPr>
      </p:pic>
      <p:pic>
        <p:nvPicPr>
          <p:cNvPr id="7" name="Content Placeholder 6">
            <a:extLst>
              <a:ext uri="{FF2B5EF4-FFF2-40B4-BE49-F238E27FC236}">
                <a16:creationId xmlns:a16="http://schemas.microsoft.com/office/drawing/2014/main" id="{0AF82111-6C0C-BAA2-A58E-5BA27B721C76}"/>
              </a:ext>
            </a:extLst>
          </p:cNvPr>
          <p:cNvPicPr>
            <a:picLocks noChangeAspect="1"/>
          </p:cNvPicPr>
          <p:nvPr/>
        </p:nvPicPr>
        <p:blipFill rotWithShape="1">
          <a:blip r:embed="rId3"/>
          <a:srcRect b="-2" l="116" r="128"/>
          <a:stretch/>
        </p:blipFill>
        <p:spPr>
          <a:xfrm>
            <a:off x="4130040" y="6"/>
            <a:ext cx="3931920" cy="4005071"/>
          </a:xfrm>
          <a:prstGeom prst="rect">
            <a:avLst/>
          </a:prstGeom>
        </p:spPr>
      </p:pic>
      <p:pic>
        <p:nvPicPr>
          <p:cNvPr id="10" name="Content Placeholder 9">
            <a:extLst>
              <a:ext uri="{FF2B5EF4-FFF2-40B4-BE49-F238E27FC236}">
                <a16:creationId xmlns:a16="http://schemas.microsoft.com/office/drawing/2014/main" id="{66D89764-E05E-3FFB-4BE4-120A3ACADBA1}"/>
              </a:ext>
            </a:extLst>
          </p:cNvPr>
          <p:cNvPicPr>
            <a:picLocks noChangeAspect="1" noGrp="1"/>
          </p:cNvPicPr>
          <p:nvPr>
            <p:ph idx="2" sz="half"/>
          </p:nvPr>
        </p:nvPicPr>
        <p:blipFill rotWithShape="1">
          <a:blip r:embed="rId4"/>
          <a:srcRect b="-2" l="131" r="11"/>
          <a:stretch/>
        </p:blipFill>
        <p:spPr>
          <a:xfrm>
            <a:off x="8260080" y="-1"/>
            <a:ext cx="3931920" cy="4005072"/>
          </a:xfrm>
          <a:prstGeom prst="rect">
            <a:avLst/>
          </a:prstGeom>
        </p:spPr>
      </p:pic>
      <p:sp>
        <p:nvSpPr>
          <p:cNvPr id="35" name="Rectangle 34">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37" name="Rectangle 36">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4" name="Content Placeholder 13">
            <a:extLst>
              <a:ext uri="{FF2B5EF4-FFF2-40B4-BE49-F238E27FC236}">
                <a16:creationId xmlns:a16="http://schemas.microsoft.com/office/drawing/2014/main" id="{93F2D482-3CB0-11B0-EDC8-8C7041DAE0DD}"/>
              </a:ext>
            </a:extLst>
          </p:cNvPr>
          <p:cNvSpPr>
            <a:spLocks noGrp="1"/>
          </p:cNvSpPr>
          <p:nvPr>
            <p:ph idx="1" sz="half"/>
          </p:nvPr>
        </p:nvSpPr>
        <p:spPr>
          <a:xfrm>
            <a:off x="4347034" y="4218905"/>
            <a:ext cx="7166978" cy="2089317"/>
          </a:xfrm>
        </p:spPr>
        <p:txBody>
          <a:bodyPr anchor="ctr" bIns="45720" lIns="91440" rIns="91440" rtlCol="0" tIns="45720" vert="horz">
            <a:normAutofit/>
          </a:bodyPr>
          <a:lstStyle/>
          <a:p>
            <a:pPr algn="ctr" indent="0" marL="0">
              <a:buNone/>
            </a:pPr>
            <a:r>
              <a:rPr dirty="0" lang="en-US" sz="2400"/>
              <a:t>Beautifully situated overlooking the Annapolis Basin and picturesque town of Digby—the “Scallop Capital of the World”—the resort offers a refreshing coastal escape. </a:t>
            </a:r>
          </a:p>
          <a:p>
            <a:pPr algn="ctr" indent="0" marL="0">
              <a:buNone/>
            </a:pPr>
            <a:r>
              <a:rPr b="1" dirty="0" lang="en-US" sz="2400"/>
              <a:t>Enjoy a 2-night accommodation with breakfast for 2*</a:t>
            </a:r>
            <a:endParaRPr b="1" dirty="0" lang="en-US" sz="1800"/>
          </a:p>
        </p:txBody>
      </p:sp>
      <p:pic>
        <p:nvPicPr>
          <p:cNvPr id="12" name="Picture 11">
            <a:extLst>
              <a:ext uri="{FF2B5EF4-FFF2-40B4-BE49-F238E27FC236}">
                <a16:creationId xmlns:a16="http://schemas.microsoft.com/office/drawing/2014/main" id="{AA955299-85F1-452B-0B5A-9393F449FB31}"/>
              </a:ext>
            </a:extLst>
          </p:cNvPr>
          <p:cNvPicPr>
            <a:picLocks noChangeAspect="1"/>
          </p:cNvPicPr>
          <p:nvPr/>
        </p:nvPicPr>
        <p:blipFill>
          <a:blip r:embed="rId5"/>
          <a:stretch>
            <a:fillRect/>
          </a:stretch>
        </p:blipFill>
        <p:spPr>
          <a:xfrm>
            <a:off x="1361847" y="4272279"/>
            <a:ext cx="2015626" cy="1971465"/>
          </a:xfrm>
          <a:prstGeom prst="rect">
            <a:avLst/>
          </a:prstGeom>
        </p:spPr>
      </p:pic>
      <p:sp>
        <p:nvSpPr>
          <p:cNvPr id="2" name="Rectangle 1">
            <a:extLst>
              <a:ext uri="{FF2B5EF4-FFF2-40B4-BE49-F238E27FC236}">
                <a16:creationId xmlns:a16="http://schemas.microsoft.com/office/drawing/2014/main" id="{9D8F89C6-DB1B-D5EA-5286-6B5A6AECB7CC}"/>
              </a:ext>
            </a:extLst>
          </p:cNvPr>
          <p:cNvSpPr/>
          <p:nvPr/>
        </p:nvSpPr>
        <p:spPr>
          <a:xfrm>
            <a:off x="4120896" y="6392374"/>
            <a:ext cx="7784993" cy="338554"/>
          </a:xfrm>
          <a:prstGeom prst="rect">
            <a:avLst/>
          </a:prstGeom>
        </p:spPr>
        <p:txBody>
          <a:bodyPr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1600" u="none">
                <a:ln>
                  <a:noFill/>
                </a:ln>
                <a:solidFill>
                  <a:prstClr val="black"/>
                </a:solidFill>
                <a:effectLst/>
                <a:uLnTx/>
                <a:uFillTx/>
                <a:latin panose="020F0502020204030204" typeface="Calibri"/>
                <a:ea typeface="+mn-ea"/>
                <a:cs typeface="+mn-cs"/>
              </a:rPr>
              <a:t>*</a:t>
            </a:r>
            <a:r>
              <a:rPr b="0" baseline="0" cap="none" dirty="0" i="1" kern="1200" kumimoji="0" lang="en-US" noProof="0" normalizeH="0" spc="0" strike="noStrike" sz="1600" u="none">
                <a:ln>
                  <a:noFill/>
                </a:ln>
                <a:solidFill>
                  <a:prstClr val="black"/>
                </a:solidFill>
                <a:effectLst/>
                <a:uLnTx/>
                <a:uFillTx/>
                <a:latin panose="020F0502020204030204" typeface="Calibri"/>
                <a:ea typeface="+mn-ea"/>
                <a:cs typeface="+mn-cs"/>
              </a:rPr>
              <a:t>excluding Friday and Saturday nights in July and August 2024</a:t>
            </a:r>
            <a:endParaRPr b="0" baseline="0" cap="none" dirty="0" i="1" kern="1200" kumimoji="0" lang="en-CA" noProof="0" normalizeH="0" spc="0" strike="noStrike" sz="1600" u="none">
              <a:ln>
                <a:noFill/>
              </a:ln>
              <a:solidFill>
                <a:prstClr val="black"/>
              </a:solidFill>
              <a:effectLst/>
              <a:uLnTx/>
              <a:uFillTx/>
              <a:latin panose="020F0502020204030204" typeface="Calibri"/>
              <a:ea typeface="+mn-ea"/>
              <a:cs typeface="+mn-cs"/>
            </a:endParaRPr>
          </a:p>
        </p:txBody>
      </p:sp>
      <p:sp>
        <p:nvSpPr>
          <p:cNvPr id="3" name="TextBox 2">
            <a:extLst>
              <a:ext uri="{FF2B5EF4-FFF2-40B4-BE49-F238E27FC236}">
                <a16:creationId xmlns:a16="http://schemas.microsoft.com/office/drawing/2014/main" id="{8B09194F-B355-B1D3-4CF3-B7F65452F84C}"/>
              </a:ext>
            </a:extLst>
          </p:cNvPr>
          <p:cNvSpPr txBox="1"/>
          <p:nvPr/>
        </p:nvSpPr>
        <p:spPr>
          <a:xfrm>
            <a:off x="1033269" y="6361596"/>
            <a:ext cx="2801516" cy="369332"/>
          </a:xfrm>
          <a:prstGeom prst="rect">
            <a:avLst/>
          </a:prstGeom>
          <a:noFill/>
        </p:spPr>
        <p:txBody>
          <a:bodyPr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CA" noProof="0" normalizeH="0" spc="0" strike="noStrike" sz="1800" u="none">
                <a:ln>
                  <a:noFill/>
                </a:ln>
                <a:solidFill>
                  <a:prstClr val="black"/>
                </a:solidFill>
                <a:effectLst/>
                <a:uLnTx/>
                <a:uFillTx/>
                <a:latin panose="020F0502020204030204" typeface="Calibri"/>
                <a:ea typeface="+mn-ea"/>
                <a:cs typeface="+mn-cs"/>
                <a:hlinkClick r:id="rId6"/>
              </a:rPr>
              <a:t>https://www.digbypines.ca/</a:t>
            </a:r>
            <a:r>
              <a:rPr b="0" baseline="0" cap="none" dirty="0" i="0" kern="1200" kumimoji="0" lang="en-CA" noProof="0" normalizeH="0" spc="0" strike="noStrike" sz="1800" u="none">
                <a:ln>
                  <a:noFill/>
                </a:ln>
                <a:solidFill>
                  <a:prstClr val="black"/>
                </a:solidFill>
                <a:effectLst/>
                <a:uLnTx/>
                <a:uFillTx/>
                <a:latin panose="020F0502020204030204" typeface="Calibri"/>
                <a:ea typeface="+mn-ea"/>
                <a:cs typeface="+mn-cs"/>
              </a:rPr>
              <a:t> </a:t>
            </a:r>
          </a:p>
        </p:txBody>
      </p:sp>
    </p:spTree>
    <p:extLst>
      <p:ext uri="{BB962C8B-B14F-4D97-AF65-F5344CB8AC3E}">
        <p14:creationId xmlns:p14="http://schemas.microsoft.com/office/powerpoint/2010/main" val="4151793890"/>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33" name="Rectangle 18">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pic>
        <p:nvPicPr>
          <p:cNvPr id="10" name="Picture 9">
            <a:extLst>
              <a:ext uri="{FF2B5EF4-FFF2-40B4-BE49-F238E27FC236}">
                <a16:creationId xmlns:a16="http://schemas.microsoft.com/office/drawing/2014/main" id="{98812ECF-8A7A-7663-FBE7-AF785CB2CC49}"/>
              </a:ext>
            </a:extLst>
          </p:cNvPr>
          <p:cNvPicPr>
            <a:picLocks noChangeAspect="1"/>
          </p:cNvPicPr>
          <p:nvPr/>
        </p:nvPicPr>
        <p:blipFill rotWithShape="1">
          <a:blip r:embed="rId3"/>
          <a:srcRect b="1" l="112" r="1"/>
          <a:stretch/>
        </p:blipFill>
        <p:spPr>
          <a:xfrm>
            <a:off x="3136389" y="10"/>
            <a:ext cx="4979304" cy="3401558"/>
          </a:xfrm>
          <a:custGeom>
            <a:avLst/>
            <a:gdLst/>
            <a:ahLst/>
            <a:cxnLst/>
            <a:rect b="b" l="l" r="r" t="t"/>
            <a:pathLst>
              <a:path h="3364992" w="4979304">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Content Placeholder 5">
            <a:extLst>
              <a:ext uri="{FF2B5EF4-FFF2-40B4-BE49-F238E27FC236}">
                <a16:creationId xmlns:a16="http://schemas.microsoft.com/office/drawing/2014/main" id="{964A7B00-B4D7-7C2E-0D7F-A4C0DA75ED1B}"/>
              </a:ext>
            </a:extLst>
          </p:cNvPr>
          <p:cNvPicPr>
            <a:picLocks noChangeAspect="1" noGrp="1"/>
          </p:cNvPicPr>
          <p:nvPr>
            <p:ph idx="2" sz="half"/>
          </p:nvPr>
        </p:nvPicPr>
        <p:blipFill rotWithShape="1">
          <a:blip r:embed="rId4"/>
          <a:srcRect b="1" l="99" r="80"/>
          <a:stretch/>
        </p:blipFill>
        <p:spPr>
          <a:xfrm>
            <a:off x="7381690" y="3456433"/>
            <a:ext cx="4810310" cy="3401568"/>
          </a:xfrm>
          <a:custGeom>
            <a:avLst/>
            <a:gdLst/>
            <a:ahLst/>
            <a:cxnLst/>
            <a:rect b="b" l="l" r="r" t="t"/>
            <a:pathLst>
              <a:path h="3401568" w="4810310">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12" name="Picture 11">
            <a:extLst>
              <a:ext uri="{FF2B5EF4-FFF2-40B4-BE49-F238E27FC236}">
                <a16:creationId xmlns:a16="http://schemas.microsoft.com/office/drawing/2014/main" id="{12FDA08B-B825-DF7E-A454-819F1348E9D2}"/>
              </a:ext>
            </a:extLst>
          </p:cNvPr>
          <p:cNvPicPr>
            <a:picLocks noChangeAspect="1"/>
          </p:cNvPicPr>
          <p:nvPr/>
        </p:nvPicPr>
        <p:blipFill rotWithShape="1">
          <a:blip r:embed="rId5"/>
          <a:srcRect b="203" r="-2" t="2"/>
          <a:stretch/>
        </p:blipFill>
        <p:spPr>
          <a:xfrm>
            <a:off x="3189428" y="3456432"/>
            <a:ext cx="4925479" cy="3401568"/>
          </a:xfrm>
          <a:custGeom>
            <a:avLst/>
            <a:gdLst/>
            <a:ahLst/>
            <a:cxnLst/>
            <a:rect b="b" l="l" r="r" t="t"/>
            <a:pathLst>
              <a:path h="3364992" w="4925479">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34" name="Freeform: Shape 20">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3945815" cy="6858000"/>
          </a:xfrm>
          <a:custGeom>
            <a:avLst/>
            <a:gdLst>
              <a:gd fmla="*/ 0 w 3945815" name="connsiteX0"/>
              <a:gd fmla="*/ 0 h 6858000" name="connsiteY0"/>
              <a:gd fmla="*/ 3138662 w 3945815" name="connsiteX1"/>
              <a:gd fmla="*/ 0 h 6858000" name="connsiteY1"/>
              <a:gd fmla="*/ 3275260 w 3945815" name="connsiteX2"/>
              <a:gd fmla="*/ 267438 h 6858000" name="connsiteY2"/>
              <a:gd fmla="*/ 3945815 w 3945815" name="connsiteX3"/>
              <a:gd fmla="*/ 3481388 h 6858000" name="connsiteY3"/>
              <a:gd fmla="*/ 3275260 w 3945815" name="connsiteX4"/>
              <a:gd fmla="*/ 6695338 h 6858000" name="connsiteY4"/>
              <a:gd fmla="*/ 3192177 w 3945815" name="connsiteX5"/>
              <a:gd fmla="*/ 6858000 h 6858000" name="connsiteY5"/>
              <a:gd fmla="*/ 0 w 3945815" name="connsiteX6"/>
              <a:gd fmla="*/ 6858000 h 6858000"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3945815">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algn="l" blurRad="50800" dist="38100"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useBgFill="1">
        <p:nvSpPr>
          <p:cNvPr id="23" name="Freeform: Shape 22">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3936670" cy="6858000"/>
          </a:xfrm>
          <a:custGeom>
            <a:avLst/>
            <a:gdLst>
              <a:gd fmla="*/ 0 w 3936670" name="connsiteX0"/>
              <a:gd fmla="*/ 0 h 6858000" name="connsiteY0"/>
              <a:gd fmla="*/ 3129517 w 3936670" name="connsiteX1"/>
              <a:gd fmla="*/ 0 h 6858000" name="connsiteY1"/>
              <a:gd fmla="*/ 3266115 w 3936670" name="connsiteX2"/>
              <a:gd fmla="*/ 267438 h 6858000" name="connsiteY2"/>
              <a:gd fmla="*/ 3936670 w 3936670" name="connsiteX3"/>
              <a:gd fmla="*/ 3481388 h 6858000" name="connsiteY3"/>
              <a:gd fmla="*/ 3266115 w 3936670" name="connsiteX4"/>
              <a:gd fmla="*/ 6695338 h 6858000" name="connsiteY4"/>
              <a:gd fmla="*/ 3183032 w 3936670" name="connsiteX5"/>
              <a:gd fmla="*/ 6858000 h 6858000" name="connsiteY5"/>
              <a:gd fmla="*/ 0 w 3936670" name="connsiteX6"/>
              <a:gd fmla="*/ 6858000 h 6858000"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393667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5" name="Rectangle 24">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7" name="Rectangle 26">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6" name="Content Placeholder 15">
            <a:extLst>
              <a:ext uri="{FF2B5EF4-FFF2-40B4-BE49-F238E27FC236}">
                <a16:creationId xmlns:a16="http://schemas.microsoft.com/office/drawing/2014/main" id="{AB70CA3C-5DD6-9982-72D8-CD4BB30F8C61}"/>
              </a:ext>
            </a:extLst>
          </p:cNvPr>
          <p:cNvSpPr>
            <a:spLocks noGrp="1"/>
          </p:cNvSpPr>
          <p:nvPr>
            <p:ph idx="1" sz="half"/>
          </p:nvPr>
        </p:nvSpPr>
        <p:spPr>
          <a:xfrm>
            <a:off x="279400" y="2181972"/>
            <a:ext cx="3260559" cy="4362299"/>
          </a:xfrm>
        </p:spPr>
        <p:txBody>
          <a:bodyPr bIns="45720" lIns="91440" rIns="91440" rtlCol="0" tIns="45720" vert="horz">
            <a:normAutofit lnSpcReduction="10000"/>
          </a:bodyPr>
          <a:lstStyle/>
          <a:p>
            <a:pPr algn="ctr" indent="0" marL="0">
              <a:buNone/>
            </a:pPr>
            <a:r>
              <a:rPr b="1" dirty="0" lang="en-US" sz="2400"/>
              <a:t>Enjoy two adult fares</a:t>
            </a:r>
          </a:p>
          <a:p>
            <a:r>
              <a:rPr dirty="0" lang="en-US" sz="1700"/>
              <a:t>A Destination Canada bucket list experience!</a:t>
            </a:r>
          </a:p>
          <a:p>
            <a:r>
              <a:rPr dirty="0" lang="en-US" sz="1700"/>
              <a:t>Bay of Fundy is an eco-attraction on par with such marvels as the Great Barrier Reef of Australia and the Rain Forest of Brazil. Its mighty tides are the greatest on earth. Every day, twice daily, one hundred billion tons of seawater roll in and out of the Bay.</a:t>
            </a:r>
          </a:p>
          <a:p>
            <a:r>
              <a:rPr dirty="0" lang="en-US" sz="1700"/>
              <a:t>Every summer whales of all sizes (up to 15 species) come to the Bay of Fundy, to mate, play and feast on the bountiful supply of food churned up by the powerful tides. </a:t>
            </a:r>
          </a:p>
        </p:txBody>
      </p:sp>
      <p:pic>
        <p:nvPicPr>
          <p:cNvPr id="5" name="Content Placeholder 4">
            <a:extLst>
              <a:ext uri="{FF2B5EF4-FFF2-40B4-BE49-F238E27FC236}">
                <a16:creationId xmlns:a16="http://schemas.microsoft.com/office/drawing/2014/main" id="{1D8FC612-475D-0580-72BA-516D1F345715}"/>
              </a:ext>
            </a:extLst>
          </p:cNvPr>
          <p:cNvPicPr>
            <a:picLocks noChangeAspect="1"/>
          </p:cNvPicPr>
          <p:nvPr/>
        </p:nvPicPr>
        <p:blipFill rotWithShape="1">
          <a:blip r:embed="rId6"/>
          <a:srcRect b="1" l="165" r="16"/>
          <a:stretch/>
        </p:blipFill>
        <p:spPr>
          <a:xfrm>
            <a:off x="7404372" y="10"/>
            <a:ext cx="4787628" cy="3401558"/>
          </a:xfrm>
          <a:custGeom>
            <a:avLst/>
            <a:gdLst/>
            <a:ahLst/>
            <a:cxnLst/>
            <a:rect b="b" l="l" r="r" t="t"/>
            <a:pathLst>
              <a:path h="3401568" w="478762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pic>
        <p:nvPicPr>
          <p:cNvPr id="13" name="Picture 12">
            <a:extLst>
              <a:ext uri="{FF2B5EF4-FFF2-40B4-BE49-F238E27FC236}">
                <a16:creationId xmlns:a16="http://schemas.microsoft.com/office/drawing/2014/main" id="{CD656B47-806B-104D-3337-C07EAFAE356F}"/>
              </a:ext>
            </a:extLst>
          </p:cNvPr>
          <p:cNvPicPr>
            <a:picLocks noChangeAspect="1"/>
          </p:cNvPicPr>
          <p:nvPr/>
        </p:nvPicPr>
        <p:blipFill>
          <a:blip r:embed="rId7"/>
          <a:stretch>
            <a:fillRect/>
          </a:stretch>
        </p:blipFill>
        <p:spPr>
          <a:xfrm>
            <a:off x="803819" y="122838"/>
            <a:ext cx="2106951" cy="1844266"/>
          </a:xfrm>
          <a:prstGeom prst="rect">
            <a:avLst/>
          </a:prstGeom>
        </p:spPr>
      </p:pic>
      <p:sp>
        <p:nvSpPr>
          <p:cNvPr id="3" name="TextBox 2">
            <a:extLst>
              <a:ext uri="{FF2B5EF4-FFF2-40B4-BE49-F238E27FC236}">
                <a16:creationId xmlns:a16="http://schemas.microsoft.com/office/drawing/2014/main" id="{70579D74-9ADA-81DC-CCEE-49F41EE66355}"/>
              </a:ext>
            </a:extLst>
          </p:cNvPr>
          <p:cNvSpPr txBox="1"/>
          <p:nvPr/>
        </p:nvSpPr>
        <p:spPr>
          <a:xfrm>
            <a:off x="803818" y="6544273"/>
            <a:ext cx="2106951" cy="369332"/>
          </a:xfrm>
          <a:prstGeom prst="rect">
            <a:avLst/>
          </a:prstGeom>
          <a:noFill/>
        </p:spPr>
        <p:txBody>
          <a:bodyPr wrap="square">
            <a:spAutoFit/>
          </a:bodyPr>
          <a:lstStyle/>
          <a:p>
            <a:pPr algn="ctr"/>
            <a:r>
              <a:rPr dirty="0" lang="en-US">
                <a:hlinkClick r:id="rId8"/>
              </a:rPr>
              <a:t>https://ppww.ca/</a:t>
            </a:r>
            <a:r>
              <a:rPr dirty="0" lang="en-US"/>
              <a:t> </a:t>
            </a:r>
          </a:p>
        </p:txBody>
      </p:sp>
    </p:spTree>
    <p:extLst>
      <p:ext uri="{BB962C8B-B14F-4D97-AF65-F5344CB8AC3E}">
        <p14:creationId xmlns:p14="http://schemas.microsoft.com/office/powerpoint/2010/main" val="245367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E1FEA-9B49-105B-188A-145ACF398706}"/>
              </a:ext>
            </a:extLst>
          </p:cNvPr>
          <p:cNvSpPr>
            <a:spLocks noGrp="1"/>
          </p:cNvSpPr>
          <p:nvPr>
            <p:ph type="title"/>
          </p:nvPr>
        </p:nvSpPr>
        <p:spPr>
          <a:xfrm>
            <a:off x="549442" y="392622"/>
            <a:ext cx="10515600" cy="1325563"/>
          </a:xfrm>
        </p:spPr>
        <p:txBody>
          <a:bodyPr>
            <a:normAutofit/>
          </a:bodyPr>
          <a:lstStyle/>
          <a:p>
            <a:pPr fontAlgn="base"/>
            <a:r>
              <a:rPr lang="en-US" b="0" i="0" dirty="0">
                <a:effectLst/>
                <a:latin typeface="Playfair Display" panose="00000500000000000000" pitchFamily="2" charset="0"/>
              </a:rPr>
              <a:t>Annapolis Valley - Land of </a:t>
            </a:r>
            <a:br>
              <a:rPr lang="en-US" b="0" i="0" dirty="0">
                <a:effectLst/>
                <a:latin typeface="Playfair Display" panose="00000500000000000000" pitchFamily="2" charset="0"/>
              </a:rPr>
            </a:br>
            <a:r>
              <a:rPr lang="en-US" b="0" i="0" dirty="0">
                <a:effectLst/>
                <a:latin typeface="Playfair Display" panose="00000500000000000000" pitchFamily="2" charset="0"/>
              </a:rPr>
              <a:t>Orchards, Vineyards, and Tides</a:t>
            </a:r>
            <a:endParaRPr lang="en-CA" dirty="0"/>
          </a:p>
        </p:txBody>
      </p:sp>
      <p:pic>
        <p:nvPicPr>
          <p:cNvPr id="5" name="Content Placeholder 4">
            <a:extLst>
              <a:ext uri="{FF2B5EF4-FFF2-40B4-BE49-F238E27FC236}">
                <a16:creationId xmlns:a16="http://schemas.microsoft.com/office/drawing/2014/main" id="{12BBF2C1-D193-669D-7C5C-2B99995B5405}"/>
              </a:ext>
            </a:extLst>
          </p:cNvPr>
          <p:cNvPicPr>
            <a:picLocks noGrp="1" noChangeAspect="1"/>
          </p:cNvPicPr>
          <p:nvPr>
            <p:ph sz="half" idx="1"/>
          </p:nvPr>
        </p:nvPicPr>
        <p:blipFill>
          <a:blip r:embed="rId2"/>
          <a:stretch>
            <a:fillRect/>
          </a:stretch>
        </p:blipFill>
        <p:spPr>
          <a:xfrm>
            <a:off x="0" y="2215581"/>
            <a:ext cx="12204032" cy="4642419"/>
          </a:xfrm>
          <a:prstGeom prst="rect">
            <a:avLst/>
          </a:prstGeom>
        </p:spPr>
      </p:pic>
      <p:pic>
        <p:nvPicPr>
          <p:cNvPr id="7" name="Picture 6">
            <a:extLst>
              <a:ext uri="{FF2B5EF4-FFF2-40B4-BE49-F238E27FC236}">
                <a16:creationId xmlns:a16="http://schemas.microsoft.com/office/drawing/2014/main" id="{34560CD3-874C-45AC-C66D-327630C80050}"/>
              </a:ext>
            </a:extLst>
          </p:cNvPr>
          <p:cNvPicPr>
            <a:picLocks noChangeAspect="1"/>
          </p:cNvPicPr>
          <p:nvPr/>
        </p:nvPicPr>
        <p:blipFill>
          <a:blip r:embed="rId3"/>
          <a:stretch>
            <a:fillRect/>
          </a:stretch>
        </p:blipFill>
        <p:spPr>
          <a:xfrm>
            <a:off x="9511943" y="157673"/>
            <a:ext cx="2130615" cy="1795462"/>
          </a:xfrm>
          <a:prstGeom prst="rect">
            <a:avLst/>
          </a:prstGeom>
        </p:spPr>
      </p:pic>
    </p:spTree>
    <p:extLst>
      <p:ext uri="{BB962C8B-B14F-4D97-AF65-F5344CB8AC3E}">
        <p14:creationId xmlns:p14="http://schemas.microsoft.com/office/powerpoint/2010/main" val="4089720938"/>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640080" y="2586994"/>
            <a:ext cx="3474720" cy="18288"/>
          </a:xfrm>
          <a:custGeom>
            <a:avLst/>
            <a:gdLst>
              <a:gd fmla="*/ 0 w 3474720" name="connsiteX0"/>
              <a:gd fmla="*/ 0 h 18288" name="connsiteY0"/>
              <a:gd fmla="*/ 694944 w 3474720" name="connsiteX1"/>
              <a:gd fmla="*/ 0 h 18288" name="connsiteY1"/>
              <a:gd fmla="*/ 1355141 w 3474720" name="connsiteX2"/>
              <a:gd fmla="*/ 0 h 18288" name="connsiteY2"/>
              <a:gd fmla="*/ 2015338 w 3474720" name="connsiteX3"/>
              <a:gd fmla="*/ 0 h 18288" name="connsiteY3"/>
              <a:gd fmla="*/ 2779776 w 3474720" name="connsiteX4"/>
              <a:gd fmla="*/ 0 h 18288" name="connsiteY4"/>
              <a:gd fmla="*/ 3474720 w 3474720" name="connsiteX5"/>
              <a:gd fmla="*/ 0 h 18288" name="connsiteY5"/>
              <a:gd fmla="*/ 3474720 w 3474720" name="connsiteX6"/>
              <a:gd fmla="*/ 18288 h 18288" name="connsiteY6"/>
              <a:gd fmla="*/ 2779776 w 3474720" name="connsiteX7"/>
              <a:gd fmla="*/ 18288 h 18288" name="connsiteY7"/>
              <a:gd fmla="*/ 2189074 w 3474720" name="connsiteX8"/>
              <a:gd fmla="*/ 18288 h 18288" name="connsiteY8"/>
              <a:gd fmla="*/ 1528877 w 3474720" name="connsiteX9"/>
              <a:gd fmla="*/ 18288 h 18288" name="connsiteY9"/>
              <a:gd fmla="*/ 868680 w 3474720" name="connsiteX10"/>
              <a:gd fmla="*/ 18288 h 18288" name="connsiteY10"/>
              <a:gd fmla="*/ 0 w 3474720" name="connsiteX11"/>
              <a:gd fmla="*/ 18288 h 18288" name="connsiteY11"/>
              <a:gd fmla="*/ 0 w 3474720" name="connsiteX12"/>
              <a:gd fmla="*/ 0 h 18288" name="connsiteY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stroke="0"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w="44450">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4" name="Content Placeholder 3">
            <a:extLst>
              <a:ext uri="{FF2B5EF4-FFF2-40B4-BE49-F238E27FC236}">
                <a16:creationId xmlns:a16="http://schemas.microsoft.com/office/drawing/2014/main" id="{99301262-0FAE-92BC-8960-1F70CBEBB7C1}"/>
              </a:ext>
            </a:extLst>
          </p:cNvPr>
          <p:cNvSpPr>
            <a:spLocks noGrp="1"/>
          </p:cNvSpPr>
          <p:nvPr>
            <p:ph idx="2" sz="half"/>
          </p:nvPr>
        </p:nvSpPr>
        <p:spPr>
          <a:xfrm>
            <a:off x="640080" y="2872899"/>
            <a:ext cx="4243589" cy="3320668"/>
          </a:xfrm>
        </p:spPr>
        <p:txBody>
          <a:bodyPr bIns="45720" lIns="91440" rIns="91440" rtlCol="0" tIns="45720" vert="horz">
            <a:normAutofit/>
          </a:bodyPr>
          <a:lstStyle/>
          <a:p>
            <a:pPr algn="l" defTabSz="914400" eaLnBrk="1" fontAlgn="auto" hangingPunct="1" indent="-228600" latinLnBrk="0" lvl="0" marL="228600" marR="0" rtl="0">
              <a:lnSpc>
                <a:spcPct val="90000"/>
              </a:lnSpc>
              <a:spcBef>
                <a:spcPts val="1000"/>
              </a:spcBef>
              <a:spcAft>
                <a:spcPts val="0"/>
              </a:spcAft>
              <a:buClrTx/>
              <a:buSzTx/>
              <a:buFont charset="0" panose="020B0604020202020204" pitchFamily="34" typeface="Arial"/>
              <a:buChar char="•"/>
              <a:tabLst/>
              <a:defRPr/>
            </a:pPr>
            <a:r>
              <a:rPr b="0" baseline="0" cap="none" dirty="0" i="0" kern="1200" kumimoji="0" lang="en-US" noProof="0" normalizeH="0" spc="0" strike="noStrike" sz="2800" u="none">
                <a:ln>
                  <a:noFill/>
                </a:ln>
                <a:solidFill>
                  <a:prstClr val="black"/>
                </a:solidFill>
                <a:effectLst/>
                <a:uLnTx/>
                <a:uFillTx/>
                <a:latin panose="020F0502020204030204" typeface="Calibri"/>
                <a:ea typeface="+mn-ea"/>
                <a:cs typeface="+mn-cs"/>
              </a:rPr>
              <a:t>One night in new Executive Suite </a:t>
            </a:r>
          </a:p>
          <a:p>
            <a:pPr algn="l" defTabSz="914400" eaLnBrk="1" fontAlgn="auto" hangingPunct="1" indent="-228600" latinLnBrk="0" lvl="1" marL="685800" marR="0" rtl="0">
              <a:lnSpc>
                <a:spcPct val="90000"/>
              </a:lnSpc>
              <a:spcBef>
                <a:spcPts val="500"/>
              </a:spcBef>
              <a:spcAft>
                <a:spcPts val="0"/>
              </a:spcAft>
              <a:buClrTx/>
              <a:buSzTx/>
              <a:buFont charset="0" panose="020B0604020202020204" pitchFamily="34" typeface="Arial"/>
              <a:buChar char="•"/>
              <a:tabLst/>
              <a:defRPr/>
            </a:pPr>
            <a:r>
              <a:rPr b="0" baseline="0" cap="none" dirty="0" i="0" kern="1200" kumimoji="0" lang="en-US" noProof="0" normalizeH="0" spc="0" strike="noStrike" sz="2000" u="none">
                <a:ln>
                  <a:noFill/>
                </a:ln>
                <a:solidFill>
                  <a:prstClr val="black"/>
                </a:solidFill>
                <a:effectLst/>
                <a:uLnTx/>
                <a:uFillTx/>
                <a:latin panose="020F0502020204030204" typeface="Calibri"/>
                <a:ea typeface="+mn-ea"/>
                <a:cs typeface="+mn-cs"/>
              </a:rPr>
              <a:t>Kitchenette</a:t>
            </a:r>
          </a:p>
          <a:p>
            <a:pPr algn="l" defTabSz="914400" eaLnBrk="1" fontAlgn="auto" hangingPunct="1" indent="-228600" latinLnBrk="0" lvl="1" marL="685800" marR="0" rtl="0">
              <a:lnSpc>
                <a:spcPct val="90000"/>
              </a:lnSpc>
              <a:spcBef>
                <a:spcPts val="500"/>
              </a:spcBef>
              <a:spcAft>
                <a:spcPts val="0"/>
              </a:spcAft>
              <a:buClrTx/>
              <a:buSzTx/>
              <a:buFont charset="0" panose="020B0604020202020204" pitchFamily="34" typeface="Arial"/>
              <a:buChar char="•"/>
              <a:tabLst/>
              <a:defRPr/>
            </a:pPr>
            <a:r>
              <a:rPr b="0" baseline="0" cap="none" dirty="0" i="0" kern="1200" kumimoji="0" lang="en-US" noProof="0" normalizeH="0" spc="0" strike="noStrike" sz="2000" u="none">
                <a:ln>
                  <a:noFill/>
                </a:ln>
                <a:solidFill>
                  <a:prstClr val="black"/>
                </a:solidFill>
                <a:effectLst/>
                <a:uLnTx/>
                <a:uFillTx/>
                <a:latin panose="020F0502020204030204" typeface="Calibri"/>
                <a:ea typeface="+mn-ea"/>
                <a:cs typeface="+mn-cs"/>
              </a:rPr>
              <a:t>Living room</a:t>
            </a:r>
          </a:p>
          <a:p>
            <a:pPr algn="l" defTabSz="914400" eaLnBrk="1" fontAlgn="auto" hangingPunct="1" indent="-228600" latinLnBrk="0" lvl="1" marL="685800" marR="0" rtl="0">
              <a:lnSpc>
                <a:spcPct val="90000"/>
              </a:lnSpc>
              <a:spcBef>
                <a:spcPts val="500"/>
              </a:spcBef>
              <a:spcAft>
                <a:spcPts val="0"/>
              </a:spcAft>
              <a:buClrTx/>
              <a:buSzTx/>
              <a:buFont charset="0" panose="020B0604020202020204" pitchFamily="34" typeface="Arial"/>
              <a:buChar char="•"/>
              <a:tabLst/>
              <a:defRPr/>
            </a:pPr>
            <a:r>
              <a:rPr b="0" baseline="0" cap="none" dirty="0" i="0" kern="1200" kumimoji="0" lang="en-US" noProof="0" normalizeH="0" spc="0" strike="noStrike" sz="2000" u="none">
                <a:ln>
                  <a:noFill/>
                </a:ln>
                <a:solidFill>
                  <a:prstClr val="black"/>
                </a:solidFill>
                <a:effectLst/>
                <a:uLnTx/>
                <a:uFillTx/>
                <a:latin panose="020F0502020204030204" typeface="Calibri"/>
                <a:ea typeface="+mn-ea"/>
                <a:cs typeface="+mn-cs"/>
              </a:rPr>
              <a:t>2-sided water vapour fireplace </a:t>
            </a:r>
          </a:p>
          <a:p>
            <a:pPr algn="l" defTabSz="914400" eaLnBrk="1" fontAlgn="auto" hangingPunct="1" indent="-228600" latinLnBrk="0" lvl="1" marL="685800" marR="0" rtl="0">
              <a:lnSpc>
                <a:spcPct val="90000"/>
              </a:lnSpc>
              <a:spcBef>
                <a:spcPts val="500"/>
              </a:spcBef>
              <a:spcAft>
                <a:spcPts val="0"/>
              </a:spcAft>
              <a:buClrTx/>
              <a:buSzTx/>
              <a:buFont charset="0" panose="020B0604020202020204" pitchFamily="34" typeface="Arial"/>
              <a:buChar char="•"/>
              <a:tabLst/>
              <a:defRPr/>
            </a:pPr>
            <a:r>
              <a:rPr b="0" baseline="0" cap="none" dirty="0" i="0" kern="1200" kumimoji="0" lang="en-US" noProof="0" normalizeH="0" spc="0" strike="noStrike" sz="2000" u="none">
                <a:ln>
                  <a:noFill/>
                </a:ln>
                <a:solidFill>
                  <a:prstClr val="black"/>
                </a:solidFill>
                <a:effectLst/>
                <a:uLnTx/>
                <a:uFillTx/>
                <a:latin panose="020F0502020204030204" typeface="Calibri"/>
                <a:ea typeface="+mn-ea"/>
                <a:cs typeface="+mn-cs"/>
              </a:rPr>
              <a:t>Guest bathroom</a:t>
            </a:r>
          </a:p>
          <a:p>
            <a:pPr algn="l" defTabSz="914400" eaLnBrk="1" fontAlgn="auto" hangingPunct="1" indent="-228600" latinLnBrk="0" lvl="1" marL="685800" marR="0" rtl="0">
              <a:lnSpc>
                <a:spcPct val="90000"/>
              </a:lnSpc>
              <a:spcBef>
                <a:spcPts val="500"/>
              </a:spcBef>
              <a:spcAft>
                <a:spcPts val="0"/>
              </a:spcAft>
              <a:buClrTx/>
              <a:buSzTx/>
              <a:buFont charset="0" panose="020B0604020202020204" pitchFamily="34" typeface="Arial"/>
              <a:buChar char="•"/>
              <a:tabLst/>
              <a:defRPr/>
            </a:pPr>
            <a:r>
              <a:rPr b="0" baseline="0" cap="none" dirty="0" i="0" kern="1200" kumimoji="0" lang="en-US" noProof="0" normalizeH="0" spc="0" strike="noStrike" sz="2000" u="none">
                <a:ln>
                  <a:noFill/>
                </a:ln>
                <a:solidFill>
                  <a:prstClr val="black"/>
                </a:solidFill>
                <a:effectLst/>
                <a:uLnTx/>
                <a:uFillTx/>
                <a:latin panose="020F0502020204030204" typeface="Calibri"/>
                <a:ea typeface="+mn-ea"/>
                <a:cs typeface="+mn-cs"/>
              </a:rPr>
              <a:t>Full bathroom in the sleeping area.</a:t>
            </a:r>
            <a:r>
              <a:rPr b="0" baseline="0" cap="none" dirty="0" i="0" kern="1200" kumimoji="0" lang="en-US" noProof="0" normalizeH="0" spc="0" strike="noStrike" sz="1800" u="none">
                <a:ln>
                  <a:noFill/>
                </a:ln>
                <a:solidFill>
                  <a:prstClr val="black"/>
                </a:solidFill>
                <a:effectLst/>
                <a:uLnTx/>
                <a:uFillTx/>
                <a:latin panose="020F0502020204030204" typeface="Calibri"/>
                <a:ea typeface="+mn-ea"/>
                <a:cs typeface="+mn-cs"/>
              </a:rPr>
              <a:t> </a:t>
            </a:r>
          </a:p>
        </p:txBody>
      </p:sp>
      <p:pic>
        <p:nvPicPr>
          <p:cNvPr descr="A bed with a white blanket and a bench in a room with windows&#10;&#10;Description automatically generated" id="6" name="Content Placeholder 5">
            <a:extLst>
              <a:ext uri="{FF2B5EF4-FFF2-40B4-BE49-F238E27FC236}">
                <a16:creationId xmlns:a16="http://schemas.microsoft.com/office/drawing/2014/main" id="{D88C6514-E34E-1831-B01F-1AEEEAFA9E90}"/>
              </a:ext>
            </a:extLst>
          </p:cNvPr>
          <p:cNvPicPr>
            <a:picLocks noChangeAspect="1" noGrp="1"/>
          </p:cNvPicPr>
          <p:nvPr>
            <p:ph idx="1" sz="half"/>
          </p:nvPr>
        </p:nvPicPr>
        <p:blipFill rotWithShape="1">
          <a:blip r:embed="rId2">
            <a:extLst>
              <a:ext uri="{28A0092B-C50C-407E-A947-70E740481C1C}">
                <a14:useLocalDpi xmlns:a14="http://schemas.microsoft.com/office/drawing/2010/main" val="0"/>
              </a:ext>
            </a:extLst>
          </a:blip>
          <a:srcRect b="-1" l="173" r="12"/>
          <a:stretch/>
        </p:blipFill>
        <p:spPr>
          <a:xfrm>
            <a:off x="5311702" y="10"/>
            <a:ext cx="6878775" cy="6857990"/>
          </a:xfrm>
          <a:custGeom>
            <a:avLst/>
            <a:gdLst/>
            <a:ahLst/>
            <a:cxnLst/>
            <a:rect b="b" l="l" r="r" t="t"/>
            <a:pathLst>
              <a:path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Picture 6">
            <a:extLst>
              <a:ext uri="{FF2B5EF4-FFF2-40B4-BE49-F238E27FC236}">
                <a16:creationId xmlns:a16="http://schemas.microsoft.com/office/drawing/2014/main" id="{F032E8EC-5B2D-046A-CA53-7AACBB3F138A}"/>
              </a:ext>
            </a:extLst>
          </p:cNvPr>
          <p:cNvPicPr>
            <a:picLocks noChangeAspect="1"/>
          </p:cNvPicPr>
          <p:nvPr/>
        </p:nvPicPr>
        <p:blipFill>
          <a:blip r:embed="rId3"/>
          <a:stretch>
            <a:fillRect/>
          </a:stretch>
        </p:blipFill>
        <p:spPr>
          <a:xfrm>
            <a:off x="1310547" y="397308"/>
            <a:ext cx="2133785" cy="1792379"/>
          </a:xfrm>
          <a:prstGeom prst="rect">
            <a:avLst/>
          </a:prstGeom>
        </p:spPr>
      </p:pic>
      <p:sp>
        <p:nvSpPr>
          <p:cNvPr id="8" name="TextBox 7">
            <a:extLst>
              <a:ext uri="{FF2B5EF4-FFF2-40B4-BE49-F238E27FC236}">
                <a16:creationId xmlns:a16="http://schemas.microsoft.com/office/drawing/2014/main" id="{BB2AE662-90F5-D478-0761-CE3515CEC306}"/>
              </a:ext>
            </a:extLst>
          </p:cNvPr>
          <p:cNvSpPr txBox="1"/>
          <p:nvPr/>
        </p:nvSpPr>
        <p:spPr>
          <a:xfrm>
            <a:off x="1263083" y="6193567"/>
            <a:ext cx="2785537" cy="369332"/>
          </a:xfrm>
          <a:prstGeom prst="rect">
            <a:avLst/>
          </a:prstGeom>
          <a:noFill/>
        </p:spPr>
        <p:txBody>
          <a:bodyPr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CA" noProof="0" normalizeH="0" spc="0" strike="noStrike" sz="1800" u="none">
                <a:ln>
                  <a:noFill/>
                </a:ln>
                <a:solidFill>
                  <a:prstClr val="black"/>
                </a:solidFill>
                <a:effectLst/>
                <a:uLnTx/>
                <a:uFillTx/>
                <a:latin panose="020F0502020204030204" typeface="Calibri"/>
                <a:ea typeface="+mn-ea"/>
                <a:cs typeface="+mn-cs"/>
                <a:hlinkClick r:id="rId4"/>
              </a:rPr>
              <a:t>https://oldorchardinn.com/</a:t>
            </a:r>
            <a:r>
              <a:rPr b="0" baseline="0" cap="none" dirty="0" i="0" kern="1200" kumimoji="0" lang="en-CA" noProof="0" normalizeH="0" spc="0" strike="noStrike" sz="1800" u="none">
                <a:ln>
                  <a:noFill/>
                </a:ln>
                <a:solidFill>
                  <a:prstClr val="black"/>
                </a:solidFill>
                <a:effectLst/>
                <a:uLnTx/>
                <a:uFillTx/>
                <a:latin panose="020F0502020204030204" typeface="Calibri"/>
                <a:ea typeface="+mn-ea"/>
                <a:cs typeface="+mn-cs"/>
              </a:rPr>
              <a:t> </a:t>
            </a:r>
          </a:p>
        </p:txBody>
      </p:sp>
    </p:spTree>
    <p:extLst>
      <p:ext uri="{BB962C8B-B14F-4D97-AF65-F5344CB8AC3E}">
        <p14:creationId xmlns:p14="http://schemas.microsoft.com/office/powerpoint/2010/main" val="2815378465"/>
      </p:ext>
    </p:extLst>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D731904-7733-45B0-902C-289497204C1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useBgFill="1">
        <p:nvSpPr>
          <p:cNvPr id="13" name="Rectangle 12">
            <a:extLst>
              <a:ext uri="{FF2B5EF4-FFF2-40B4-BE49-F238E27FC236}">
                <a16:creationId xmlns:a16="http://schemas.microsoft.com/office/drawing/2014/main" id="{504E6397-35D7-4AEC-9DA9-B7F6B12B88A5}"/>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algn="tl" blurRad="50800" dir="2700000" dist="38100"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 name="Title 1">
            <a:extLst>
              <a:ext uri="{FF2B5EF4-FFF2-40B4-BE49-F238E27FC236}">
                <a16:creationId xmlns:a16="http://schemas.microsoft.com/office/drawing/2014/main" id="{47625901-53CF-B6CD-3F79-9AA995ECC247}"/>
              </a:ext>
            </a:extLst>
          </p:cNvPr>
          <p:cNvSpPr>
            <a:spLocks noGrp="1"/>
          </p:cNvSpPr>
          <p:nvPr>
            <p:ph type="title"/>
          </p:nvPr>
        </p:nvSpPr>
        <p:spPr>
          <a:xfrm>
            <a:off x="835152" y="4440602"/>
            <a:ext cx="3907856" cy="1645920"/>
          </a:xfrm>
        </p:spPr>
        <p:txBody>
          <a:bodyPr anchor="ctr" bIns="45720" lIns="91440" rIns="91440" rtlCol="0" tIns="45720" vert="horz">
            <a:normAutofit/>
          </a:bodyPr>
          <a:lstStyle/>
          <a:p>
            <a:r>
              <a:rPr b="1" dirty="0" kern="1200" lang="en-US" sz="3200">
                <a:solidFill>
                  <a:schemeClr val="tx1"/>
                </a:solidFill>
                <a:latin typeface="+mj-lt"/>
                <a:ea typeface="+mj-ea"/>
                <a:cs typeface="+mj-cs"/>
              </a:rPr>
              <a:t>A Destination Canada bucket list experience!</a:t>
            </a:r>
          </a:p>
        </p:txBody>
      </p:sp>
      <p:pic>
        <p:nvPicPr>
          <p:cNvPr descr="A red bus with black text&#10;&#10;Description automatically generated" id="5" name="Picture 4">
            <a:extLst>
              <a:ext uri="{FF2B5EF4-FFF2-40B4-BE49-F238E27FC236}">
                <a16:creationId xmlns:a16="http://schemas.microsoft.com/office/drawing/2014/main" id="{8E87DE9A-35F3-3961-3D11-6E30A035E87A}"/>
              </a:ext>
            </a:extLst>
          </p:cNvPr>
          <p:cNvPicPr>
            <a:picLocks noChangeAspect="1"/>
          </p:cNvPicPr>
          <p:nvPr/>
        </p:nvPicPr>
        <p:blipFill rotWithShape="1">
          <a:blip r:embed="rId3"/>
          <a:srcRect b="81" t="129"/>
          <a:stretch/>
        </p:blipFill>
        <p:spPr>
          <a:xfrm>
            <a:off x="6" y="10"/>
            <a:ext cx="4884383" cy="3995918"/>
          </a:xfrm>
          <a:prstGeom prst="rect">
            <a:avLst/>
          </a:prstGeom>
        </p:spPr>
      </p:pic>
      <p:pic>
        <p:nvPicPr>
          <p:cNvPr descr="A field of bushes with a flag&#10;&#10;Description automatically generated" id="6" name="Content Placeholder 5">
            <a:extLst>
              <a:ext uri="{FF2B5EF4-FFF2-40B4-BE49-F238E27FC236}">
                <a16:creationId xmlns:a16="http://schemas.microsoft.com/office/drawing/2014/main" id="{2B2AF745-BA34-11EF-B8C0-209B35C567DB}"/>
              </a:ext>
            </a:extLst>
          </p:cNvPr>
          <p:cNvPicPr>
            <a:picLocks noChangeAspect="1" noGrp="1"/>
          </p:cNvPicPr>
          <p:nvPr>
            <p:ph idx="1" sz="half"/>
          </p:nvPr>
        </p:nvPicPr>
        <p:blipFill rotWithShape="1">
          <a:blip r:embed="rId4"/>
          <a:srcRect b="1" r="1" t="217"/>
          <a:stretch/>
        </p:blipFill>
        <p:spPr>
          <a:xfrm>
            <a:off x="5074877" y="10"/>
            <a:ext cx="7117118" cy="3995918"/>
          </a:xfrm>
          <a:prstGeom prst="rect">
            <a:avLst/>
          </a:prstGeom>
        </p:spPr>
      </p:pic>
      <p:sp>
        <p:nvSpPr>
          <p:cNvPr id="15" name="Rectangle 14">
            <a:extLst>
              <a:ext uri="{FF2B5EF4-FFF2-40B4-BE49-F238E27FC236}">
                <a16:creationId xmlns:a16="http://schemas.microsoft.com/office/drawing/2014/main" id="{62C5A04F-2AEB-4631-8314-A8B812E1EC8E}"/>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7" name="Rectangle 16">
            <a:extLst>
              <a:ext uri="{FF2B5EF4-FFF2-40B4-BE49-F238E27FC236}">
                <a16:creationId xmlns:a16="http://schemas.microsoft.com/office/drawing/2014/main" id="{4B2B1C70-BF3F-41BD-871B-63D8F911F77B}"/>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4" name="Content Placeholder 3">
            <a:extLst>
              <a:ext uri="{FF2B5EF4-FFF2-40B4-BE49-F238E27FC236}">
                <a16:creationId xmlns:a16="http://schemas.microsoft.com/office/drawing/2014/main" id="{5FFCFDAD-338F-590A-CBB6-E8CF7A786CC2}"/>
              </a:ext>
            </a:extLst>
          </p:cNvPr>
          <p:cNvSpPr>
            <a:spLocks noGrp="1"/>
          </p:cNvSpPr>
          <p:nvPr>
            <p:ph idx="2" sz="half"/>
          </p:nvPr>
        </p:nvSpPr>
        <p:spPr>
          <a:xfrm>
            <a:off x="5349240" y="4440602"/>
            <a:ext cx="6007608" cy="1645920"/>
          </a:xfrm>
        </p:spPr>
        <p:txBody>
          <a:bodyPr anchor="ctr" bIns="45720" lIns="91440" rIns="91440" rtlCol="0" tIns="45720" vert="horz">
            <a:normAutofit/>
          </a:bodyPr>
          <a:lstStyle/>
          <a:p>
            <a:r>
              <a:rPr dirty="0" lang="en-US" sz="2400"/>
              <a:t>Incredible wineries with unforgettable experiences in the Annapolis Valley</a:t>
            </a:r>
          </a:p>
          <a:p>
            <a:r>
              <a:rPr dirty="0" lang="en-US" sz="2400"/>
              <a:t>Visit Four Wineries - Wine Tastings Included</a:t>
            </a:r>
          </a:p>
        </p:txBody>
      </p:sp>
      <p:sp>
        <p:nvSpPr>
          <p:cNvPr id="8" name="TextBox 7">
            <a:extLst>
              <a:ext uri="{FF2B5EF4-FFF2-40B4-BE49-F238E27FC236}">
                <a16:creationId xmlns:a16="http://schemas.microsoft.com/office/drawing/2014/main" id="{24A80D8A-BC81-0657-E90C-817C5608F3A1}"/>
              </a:ext>
            </a:extLst>
          </p:cNvPr>
          <p:cNvSpPr txBox="1"/>
          <p:nvPr/>
        </p:nvSpPr>
        <p:spPr>
          <a:xfrm>
            <a:off x="1" y="6398445"/>
            <a:ext cx="12234136" cy="369332"/>
          </a:xfrm>
          <a:prstGeom prst="rect">
            <a:avLst/>
          </a:prstGeom>
          <a:noFill/>
        </p:spPr>
        <p:txBody>
          <a:bodyPr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CA" noProof="0" normalizeH="0" spc="0" strike="noStrike" sz="1800" u="none">
                <a:ln>
                  <a:noFill/>
                </a:ln>
                <a:solidFill>
                  <a:prstClr val="black"/>
                </a:solidFill>
                <a:effectLst/>
                <a:uLnTx/>
                <a:uFillTx/>
                <a:latin panose="020F0502020204030204" typeface="Calibri"/>
                <a:ea typeface="+mn-ea"/>
                <a:cs typeface="+mn-cs"/>
                <a:hlinkClick r:id="rId5"/>
              </a:rPr>
              <a:t>https://magicwinerybus.ca/</a:t>
            </a:r>
            <a:r>
              <a:rPr b="0" baseline="0" cap="none" dirty="0" i="0" kern="1200" kumimoji="0" lang="en-CA" noProof="0" normalizeH="0" spc="0" strike="noStrike" sz="1800" u="none">
                <a:ln>
                  <a:noFill/>
                </a:ln>
                <a:solidFill>
                  <a:prstClr val="black"/>
                </a:solidFill>
                <a:effectLst/>
                <a:uLnTx/>
                <a:uFillTx/>
                <a:latin panose="020F0502020204030204" typeface="Calibri"/>
                <a:ea typeface="+mn-ea"/>
                <a:cs typeface="+mn-cs"/>
              </a:rPr>
              <a:t> </a:t>
            </a:r>
          </a:p>
        </p:txBody>
      </p:sp>
    </p:spTree>
    <p:extLst>
      <p:ext uri="{BB962C8B-B14F-4D97-AF65-F5344CB8AC3E}">
        <p14:creationId xmlns:p14="http://schemas.microsoft.com/office/powerpoint/2010/main" val="17160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Maritime Experience…</a:t>
            </a:r>
          </a:p>
        </p:txBody>
      </p:sp>
      <p:pic>
        <p:nvPicPr>
          <p:cNvPr id="9" name="Content Placeholder 8"/>
          <p:cNvPicPr>
            <a:picLocks noGrp="1" noChangeAspect="1"/>
          </p:cNvPicPr>
          <p:nvPr>
            <p:ph sz="half" idx="1"/>
          </p:nvPr>
        </p:nvPicPr>
        <p:blipFill>
          <a:blip r:embed="rId2"/>
          <a:stretch>
            <a:fillRect/>
          </a:stretch>
        </p:blipFill>
        <p:spPr>
          <a:xfrm>
            <a:off x="6698226" y="2058193"/>
            <a:ext cx="5181600" cy="3886200"/>
          </a:xfrm>
          <a:prstGeom prst="rect">
            <a:avLst/>
          </a:prstGeom>
        </p:spPr>
      </p:pic>
      <p:pic>
        <p:nvPicPr>
          <p:cNvPr id="8" name="Picture 7"/>
          <p:cNvPicPr>
            <a:picLocks noChangeAspect="1"/>
          </p:cNvPicPr>
          <p:nvPr/>
        </p:nvPicPr>
        <p:blipFill>
          <a:blip r:embed="rId3"/>
          <a:stretch>
            <a:fillRect/>
          </a:stretch>
        </p:blipFill>
        <p:spPr>
          <a:xfrm>
            <a:off x="7896850" y="1522707"/>
            <a:ext cx="3517335" cy="703467"/>
          </a:xfrm>
          <a:prstGeom prst="rect">
            <a:avLst/>
          </a:prstGeom>
        </p:spPr>
      </p:pic>
      <p:sp>
        <p:nvSpPr>
          <p:cNvPr id="11" name="Rectangle 10"/>
          <p:cNvSpPr/>
          <p:nvPr/>
        </p:nvSpPr>
        <p:spPr>
          <a:xfrm>
            <a:off x="1108587" y="6050043"/>
            <a:ext cx="1014110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Calibri" panose="020F0502020204030204"/>
                <a:ea typeface="+mn-ea"/>
                <a:cs typeface="+mn-cs"/>
              </a:rPr>
              <a:t>1-week FREE rental of Mid-Size SUV or Mini-Van</a:t>
            </a:r>
          </a:p>
        </p:txBody>
      </p:sp>
      <p:pic>
        <p:nvPicPr>
          <p:cNvPr id="5" name="Picture 4">
            <a:extLst>
              <a:ext uri="{FF2B5EF4-FFF2-40B4-BE49-F238E27FC236}">
                <a16:creationId xmlns:a16="http://schemas.microsoft.com/office/drawing/2014/main" id="{C277AE56-7778-2252-E686-74499D9D193B}"/>
              </a:ext>
            </a:extLst>
          </p:cNvPr>
          <p:cNvPicPr>
            <a:picLocks noChangeAspect="1"/>
          </p:cNvPicPr>
          <p:nvPr/>
        </p:nvPicPr>
        <p:blipFill>
          <a:blip r:embed="rId4"/>
          <a:stretch>
            <a:fillRect/>
          </a:stretch>
        </p:blipFill>
        <p:spPr>
          <a:xfrm>
            <a:off x="0" y="1874440"/>
            <a:ext cx="6698226" cy="3767752"/>
          </a:xfrm>
          <a:prstGeom prst="rect">
            <a:avLst/>
          </a:prstGeom>
          <a:ln w="3175">
            <a:solidFill>
              <a:schemeClr val="tx1"/>
            </a:solidFill>
          </a:ln>
        </p:spPr>
      </p:pic>
    </p:spTree>
    <p:extLst>
      <p:ext uri="{BB962C8B-B14F-4D97-AF65-F5344CB8AC3E}">
        <p14:creationId xmlns:p14="http://schemas.microsoft.com/office/powerpoint/2010/main" val="803065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4DE880-BCD2-264D-1E98-1970D9772D46}"/>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kumimoji="0" lang="en-CA"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j-ea"/>
                <a:cs typeface="+mj-cs"/>
              </a:rPr>
              <a:t>The Maritime Experience…</a:t>
            </a:r>
            <a:endParaRPr lang="en-US" sz="4800" kern="1200" dirty="0">
              <a:solidFill>
                <a:schemeClr val="tx1"/>
              </a:solidFill>
              <a:latin typeface="+mj-lt"/>
              <a:ea typeface="+mj-ea"/>
              <a:cs typeface="+mj-cs"/>
            </a:endParaRPr>
          </a:p>
        </p:txBody>
      </p:sp>
      <p:sp>
        <p:nvSpPr>
          <p:cNvPr id="16"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CEB3348A-2A48-1242-CDCF-5C6D8E7F98FE}"/>
              </a:ext>
            </a:extLst>
          </p:cNvPr>
          <p:cNvSpPr>
            <a:spLocks noGrp="1"/>
          </p:cNvSpPr>
          <p:nvPr>
            <p:ph sz="half" idx="2"/>
          </p:nvPr>
        </p:nvSpPr>
        <p:spPr>
          <a:xfrm>
            <a:off x="4654295" y="502920"/>
            <a:ext cx="6894576" cy="1463040"/>
          </a:xfrm>
        </p:spPr>
        <p:txBody>
          <a:bodyPr vert="horz" lIns="91440" tIns="45720" rIns="91440" bIns="45720" rtlCol="0" anchor="ctr">
            <a:normAutofit/>
          </a:bodyPr>
          <a:lstStyle/>
          <a:p>
            <a:pPr marL="0" indent="0" algn="ctr">
              <a:buNone/>
            </a:pPr>
            <a:r>
              <a:rPr lang="en-US" sz="3600" dirty="0"/>
              <a:t> </a:t>
            </a:r>
            <a:r>
              <a:rPr lang="en-US" sz="3600" b="1" dirty="0">
                <a:effectLst>
                  <a:outerShdw blurRad="38100" dist="38100" dir="2700000" algn="tl">
                    <a:srgbClr val="000000">
                      <a:alpha val="43137"/>
                    </a:srgbClr>
                  </a:outerShdw>
                </a:effectLst>
              </a:rPr>
              <a:t>$100 Gift Certificate</a:t>
            </a:r>
          </a:p>
        </p:txBody>
      </p:sp>
      <p:pic>
        <p:nvPicPr>
          <p:cNvPr id="6" name="Content Placeholder 5" descr="A gray and white label with white text&#10;&#10;Description automatically generated">
            <a:extLst>
              <a:ext uri="{FF2B5EF4-FFF2-40B4-BE49-F238E27FC236}">
                <a16:creationId xmlns:a16="http://schemas.microsoft.com/office/drawing/2014/main" id="{C1BB431F-B0F5-E4AA-8BCA-7B0BDA492A8B}"/>
              </a:ext>
            </a:extLst>
          </p:cNvPr>
          <p:cNvPicPr>
            <a:picLocks noGrp="1" noChangeAspect="1"/>
          </p:cNvPicPr>
          <p:nvPr>
            <p:ph sz="half" idx="1"/>
          </p:nvPr>
        </p:nvPicPr>
        <p:blipFill>
          <a:blip r:embed="rId2"/>
          <a:stretch>
            <a:fillRect/>
          </a:stretch>
        </p:blipFill>
        <p:spPr>
          <a:xfrm>
            <a:off x="880229" y="2290936"/>
            <a:ext cx="10419349" cy="3959352"/>
          </a:xfrm>
          <a:prstGeom prst="rect">
            <a:avLst/>
          </a:prstGeom>
        </p:spPr>
      </p:pic>
      <p:sp>
        <p:nvSpPr>
          <p:cNvPr id="5" name="TextBox 4">
            <a:extLst>
              <a:ext uri="{FF2B5EF4-FFF2-40B4-BE49-F238E27FC236}">
                <a16:creationId xmlns:a16="http://schemas.microsoft.com/office/drawing/2014/main" id="{CE9327AE-A224-7A9C-10BE-25E3DE7EF2C9}"/>
              </a:ext>
            </a:extLst>
          </p:cNvPr>
          <p:cNvSpPr txBox="1"/>
          <p:nvPr/>
        </p:nvSpPr>
        <p:spPr>
          <a:xfrm>
            <a:off x="-1" y="6390598"/>
            <a:ext cx="12191999" cy="369332"/>
          </a:xfrm>
          <a:prstGeom prst="rect">
            <a:avLst/>
          </a:prstGeom>
          <a:noFill/>
        </p:spPr>
        <p:txBody>
          <a:bodyPr wrap="square">
            <a:spAutoFit/>
          </a:bodyPr>
          <a:lstStyle/>
          <a:p>
            <a:pPr algn="ctr"/>
            <a:r>
              <a:rPr lang="en-US" dirty="0">
                <a:hlinkClick r:id="rId3"/>
              </a:rPr>
              <a:t>https://lightfootandwolfville.com/</a:t>
            </a:r>
            <a:r>
              <a:rPr lang="en-US" dirty="0"/>
              <a:t> </a:t>
            </a:r>
          </a:p>
        </p:txBody>
      </p:sp>
    </p:spTree>
    <p:extLst>
      <p:ext uri="{BB962C8B-B14F-4D97-AF65-F5344CB8AC3E}">
        <p14:creationId xmlns:p14="http://schemas.microsoft.com/office/powerpoint/2010/main" val="3592227654"/>
      </p:ext>
    </p:extLst>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lgn="ctr" cap="flat" cmpd="sng" w="12700">
            <a:noFill/>
            <a:prstDash val="solid"/>
            <a:miter lim="800000"/>
          </a:ln>
          <a:effectLst/>
          <a:extLst>
            <a:ext uri="{91240B29-F687-4F45-9708-019B960494DF}">
              <a14:hiddenLine xmlns:a14="http://schemas.microsoft.com/office/drawing/2010/main"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flipH="1" rot="16200000">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flipH="1" rot="10800000">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flipH="1" rot="16200000">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pic>
        <p:nvPicPr>
          <p:cNvPr id="5" name="Picture 4">
            <a:extLst>
              <a:ext uri="{FF2B5EF4-FFF2-40B4-BE49-F238E27FC236}">
                <a16:creationId xmlns:a16="http://schemas.microsoft.com/office/drawing/2014/main" id="{34E00B71-13D5-973A-A8E0-EE3AC3CE22BE}"/>
              </a:ext>
            </a:extLst>
          </p:cNvPr>
          <p:cNvPicPr>
            <a:picLocks noChangeAspect="1"/>
          </p:cNvPicPr>
          <p:nvPr/>
        </p:nvPicPr>
        <p:blipFill rotWithShape="1">
          <a:blip r:embed="rId2"/>
          <a:srcRect b="169" t="145"/>
          <a:stretch/>
        </p:blipFill>
        <p:spPr>
          <a:xfrm>
            <a:off x="457200" y="457200"/>
            <a:ext cx="11277600" cy="5943600"/>
          </a:xfrm>
          <a:prstGeom prst="rect">
            <a:avLst/>
          </a:prstGeom>
        </p:spPr>
      </p:pic>
    </p:spTree>
    <p:extLst>
      <p:ext uri="{BB962C8B-B14F-4D97-AF65-F5344CB8AC3E}">
        <p14:creationId xmlns:p14="http://schemas.microsoft.com/office/powerpoint/2010/main" val="398379042"/>
      </p:ext>
    </p:extLst>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674BC07-C3CC-BB6D-86FC-973CFDD15445}"/>
              </a:ext>
            </a:extLst>
          </p:cNvPr>
          <p:cNvPicPr>
            <a:picLocks noChangeAspect="1" noGrp="1"/>
          </p:cNvPicPr>
          <p:nvPr>
            <p:ph idx="1"/>
          </p:nvPr>
        </p:nvPicPr>
        <p:blipFill rotWithShape="1">
          <a:blip r:embed="rId2"/>
          <a:srcRect b="336" l="12" r="209"/>
          <a:stretch/>
        </p:blipFill>
        <p:spPr>
          <a:xfrm>
            <a:off x="0" y="-1"/>
            <a:ext cx="12192000" cy="6858001"/>
          </a:xfrm>
          <a:prstGeom prst="rect">
            <a:avLst/>
          </a:prstGeom>
        </p:spPr>
      </p:pic>
      <p:sp>
        <p:nvSpPr>
          <p:cNvPr id="2" name="Title 1">
            <a:extLst>
              <a:ext uri="{FF2B5EF4-FFF2-40B4-BE49-F238E27FC236}">
                <a16:creationId xmlns:a16="http://schemas.microsoft.com/office/drawing/2014/main" id="{23CBB191-55D0-983E-60B8-7391CB378DA8}"/>
              </a:ext>
            </a:extLst>
          </p:cNvPr>
          <p:cNvSpPr>
            <a:spLocks noGrp="1"/>
          </p:cNvSpPr>
          <p:nvPr>
            <p:ph type="title"/>
          </p:nvPr>
        </p:nvSpPr>
        <p:spPr>
          <a:xfrm>
            <a:off x="194902" y="0"/>
            <a:ext cx="10515600" cy="1325563"/>
          </a:xfrm>
        </p:spPr>
        <p:txBody>
          <a:bodyPr/>
          <a:lstStyle/>
          <a:p>
            <a:r>
              <a:rPr b="1" baseline="0" cap="none" dirty="0" i="0" kern="1200" kumimoji="0" lang="en-CA" noProof="0" normalizeH="0" spc="0" strike="noStrike" sz="4400" u="none">
                <a:ln>
                  <a:noFill/>
                </a:ln>
                <a:solidFill>
                  <a:srgbClr val="00B050"/>
                </a:solidFill>
                <a:effectLst>
                  <a:outerShdw algn="tl" blurRad="38100" dir="2700000" dist="38100">
                    <a:srgbClr val="000000">
                      <a:alpha val="43137"/>
                    </a:srgbClr>
                  </a:outerShdw>
                </a:effectLst>
                <a:uLnTx/>
                <a:uFillTx/>
                <a:latin charset="0" panose="020F0502020204030204" pitchFamily="34" typeface="Calibri"/>
                <a:ea typeface="+mj-ea"/>
                <a:cs charset="0" panose="020F0502020204030204" pitchFamily="34" typeface="Calibri"/>
              </a:rPr>
              <a:t>The Maritime Experience for 2</a:t>
            </a:r>
            <a:endParaRPr dirty="0" lang="en-CA"/>
          </a:p>
        </p:txBody>
      </p:sp>
      <p:sp>
        <p:nvSpPr>
          <p:cNvPr id="6" name="Content Placeholder 2">
            <a:extLst>
              <a:ext uri="{FF2B5EF4-FFF2-40B4-BE49-F238E27FC236}">
                <a16:creationId xmlns:a16="http://schemas.microsoft.com/office/drawing/2014/main" id="{DC5FAA96-3155-4661-D3B6-0A995C0D4015}"/>
              </a:ext>
            </a:extLst>
          </p:cNvPr>
          <p:cNvSpPr txBox="1">
            <a:spLocks/>
          </p:cNvSpPr>
          <p:nvPr/>
        </p:nvSpPr>
        <p:spPr>
          <a:xfrm>
            <a:off x="194902" y="1131554"/>
            <a:ext cx="11154887" cy="5618162"/>
          </a:xfrm>
          <a:prstGeom prst="rect">
            <a:avLst/>
          </a:prstGeom>
        </p:spPr>
        <p:txBody>
          <a:bodyPr bIns="45720" lIns="91440" rIns="91440" rtlCol="0" tIns="45720" vert="horz">
            <a:normAutofit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228600" latinLnBrk="0" lvl="0" marL="228600" marR="0" rtl="0">
              <a:lnSpc>
                <a:spcPct val="90000"/>
              </a:lnSpc>
              <a:spcBef>
                <a:spcPts val="1000"/>
              </a:spcBef>
              <a:spcAft>
                <a:spcPts val="0"/>
              </a:spcAft>
              <a:buClrTx/>
              <a:buSzTx/>
              <a:buFont charset="0" panose="020B0604020202020204" pitchFamily="34" typeface="Arial"/>
              <a:buChar char="•"/>
              <a:tabLst/>
              <a:defRPr/>
            </a:pPr>
            <a:r>
              <a:rPr b="0" baseline="0" cap="none" dirty="0" i="0" kern="1200" kumimoji="0" lang="en-US" noProof="0" normalizeH="0" spc="0" strike="noStrike" sz="2800" u="none">
                <a:ln>
                  <a:noFill/>
                </a:ln>
                <a:solidFill>
                  <a:prstClr val="black"/>
                </a:solidFill>
                <a:effectLst/>
                <a:uLnTx/>
                <a:uFillTx/>
                <a:latin panose="020F0502020204030204" typeface="Calibri"/>
                <a:ea typeface="+mn-ea"/>
                <a:cs typeface="+mn-cs"/>
              </a:rPr>
              <a:t>One week vehicle rental from Enterprise Rent-A-Car</a:t>
            </a:r>
          </a:p>
          <a:p>
            <a:pPr algn="l" defTabSz="914400" eaLnBrk="1" fontAlgn="auto" hangingPunct="1" indent="-228600" latinLnBrk="0" lvl="0" marL="228600" marR="0" rtl="0">
              <a:lnSpc>
                <a:spcPct val="90000"/>
              </a:lnSpc>
              <a:spcBef>
                <a:spcPts val="1000"/>
              </a:spcBef>
              <a:spcAft>
                <a:spcPts val="0"/>
              </a:spcAft>
              <a:buClrTx/>
              <a:buSzTx/>
              <a:buFont charset="0" panose="020B0604020202020204" pitchFamily="34" typeface="Arial"/>
              <a:buChar char="•"/>
              <a:tabLst/>
              <a:defRPr/>
            </a:pPr>
            <a:r>
              <a:rPr b="0" baseline="0" cap="none" dirty="0" i="0" kern="1200" kumimoji="0" lang="en-US" noProof="0" normalizeH="0" spc="0" strike="noStrike" sz="2800" u="none">
                <a:ln>
                  <a:noFill/>
                </a:ln>
                <a:solidFill>
                  <a:prstClr val="black"/>
                </a:solidFill>
                <a:effectLst/>
                <a:uLnTx/>
                <a:uFillTx/>
                <a:latin panose="020F0502020204030204" typeface="Calibri"/>
                <a:ea typeface="+mn-ea"/>
                <a:cs typeface="+mn-cs"/>
              </a:rPr>
              <a:t>Two nights at The Westin Nova Scotian in Halifax</a:t>
            </a:r>
          </a:p>
          <a:p>
            <a:pPr algn="l" defTabSz="914400" eaLnBrk="1" fontAlgn="auto" hangingPunct="1" indent="-228600" latinLnBrk="0" lvl="1" marL="685800" marR="0" rtl="0">
              <a:lnSpc>
                <a:spcPct val="90000"/>
              </a:lnSpc>
              <a:spcBef>
                <a:spcPts val="500"/>
              </a:spcBef>
              <a:spcAft>
                <a:spcPts val="0"/>
              </a:spcAft>
              <a:buClrTx/>
              <a:buSzTx/>
              <a:buFont charset="0" panose="020B0604020202020204" pitchFamily="34" typeface="Arial"/>
              <a:buChar char="•"/>
              <a:tabLst/>
              <a:defRPr/>
            </a:pPr>
            <a:r>
              <a:rPr b="0" baseline="0" cap="none" dirty="0" i="0" kern="1200" kumimoji="0" lang="en-US" noProof="0" normalizeH="0" spc="0" strike="noStrike" sz="2400" u="none">
                <a:ln>
                  <a:noFill/>
                </a:ln>
                <a:solidFill>
                  <a:prstClr val="black"/>
                </a:solidFill>
                <a:effectLst/>
                <a:uLnTx/>
                <a:uFillTx/>
                <a:latin panose="020F0502020204030204" typeface="Calibri"/>
                <a:ea typeface="+mn-ea"/>
                <a:cs typeface="+mn-cs"/>
              </a:rPr>
              <a:t>Dinner at Drift Restaurant </a:t>
            </a:r>
          </a:p>
          <a:p>
            <a:pPr algn="l" defTabSz="914400" eaLnBrk="1" fontAlgn="auto" hangingPunct="1" indent="-228600" latinLnBrk="0" lvl="1" marL="685800" marR="0" rtl="0">
              <a:lnSpc>
                <a:spcPct val="90000"/>
              </a:lnSpc>
              <a:spcBef>
                <a:spcPts val="500"/>
              </a:spcBef>
              <a:spcAft>
                <a:spcPts val="0"/>
              </a:spcAft>
              <a:buClrTx/>
              <a:buSzTx/>
              <a:buFont charset="0" panose="020B0604020202020204" pitchFamily="34" typeface="Arial"/>
              <a:buChar char="•"/>
              <a:tabLst/>
              <a:defRPr/>
            </a:pPr>
            <a:r>
              <a:rPr b="0" baseline="0" cap="none" dirty="0" i="0" kern="1200" kumimoji="0" lang="en-US" noProof="0" normalizeH="0" spc="0" strike="noStrike" sz="2400" u="none">
                <a:ln>
                  <a:noFill/>
                </a:ln>
                <a:solidFill>
                  <a:prstClr val="black"/>
                </a:solidFill>
                <a:effectLst/>
                <a:uLnTx/>
                <a:uFillTx/>
                <a:latin panose="020F0502020204030204" typeface="Calibri"/>
                <a:ea typeface="+mn-ea"/>
                <a:cs typeface="+mn-cs"/>
              </a:rPr>
              <a:t>Lunch at Fawn Restaurant</a:t>
            </a:r>
          </a:p>
          <a:p>
            <a:pPr algn="l" defTabSz="914400" eaLnBrk="1" fontAlgn="auto" hangingPunct="1" indent="-228600" latinLnBrk="0" lvl="1" marL="685800" marR="0" rtl="0">
              <a:lnSpc>
                <a:spcPct val="90000"/>
              </a:lnSpc>
              <a:spcBef>
                <a:spcPts val="500"/>
              </a:spcBef>
              <a:spcAft>
                <a:spcPts val="0"/>
              </a:spcAft>
              <a:buClrTx/>
              <a:buSzTx/>
              <a:buFont charset="0" panose="020B0604020202020204" pitchFamily="34" typeface="Arial"/>
              <a:buChar char="•"/>
              <a:tabLst/>
              <a:defRPr/>
            </a:pPr>
            <a:r>
              <a:rPr b="0" baseline="0" cap="none" dirty="0" i="0" kern="1200" kumimoji="0" lang="en-US" noProof="0" normalizeH="0" spc="0" strike="noStrike" sz="2400" u="none">
                <a:ln>
                  <a:noFill/>
                </a:ln>
                <a:solidFill>
                  <a:prstClr val="black"/>
                </a:solidFill>
                <a:effectLst/>
                <a:uLnTx/>
                <a:uFillTx/>
                <a:latin panose="020F0502020204030204" typeface="Calibri"/>
                <a:ea typeface="+mn-ea"/>
                <a:cs typeface="+mn-cs"/>
              </a:rPr>
              <a:t>Dinner at The Press Gang &amp; Oyster Bar </a:t>
            </a:r>
          </a:p>
          <a:p>
            <a:pPr algn="l" defTabSz="914400" eaLnBrk="1" fontAlgn="auto" hangingPunct="1" indent="-228600" latinLnBrk="0" lvl="0" marL="228600" marR="0" rtl="0">
              <a:lnSpc>
                <a:spcPct val="90000"/>
              </a:lnSpc>
              <a:spcBef>
                <a:spcPts val="1000"/>
              </a:spcBef>
              <a:spcAft>
                <a:spcPts val="0"/>
              </a:spcAft>
              <a:buClrTx/>
              <a:buSzTx/>
              <a:buFont charset="0" panose="020B0604020202020204" pitchFamily="34" typeface="Arial"/>
              <a:buChar char="•"/>
              <a:tabLst/>
              <a:defRPr/>
            </a:pPr>
            <a:r>
              <a:rPr b="0" baseline="0" cap="none" dirty="0" i="0" kern="1200" kumimoji="0" lang="en-US" noProof="0" normalizeH="0" spc="0" strike="noStrike" sz="2800" u="none">
                <a:ln>
                  <a:noFill/>
                </a:ln>
                <a:solidFill>
                  <a:prstClr val="black"/>
                </a:solidFill>
                <a:effectLst/>
                <a:uLnTx/>
                <a:uFillTx/>
                <a:latin panose="020F0502020204030204" typeface="Calibri"/>
                <a:ea typeface="+mn-ea"/>
                <a:cs typeface="+mn-cs"/>
              </a:rPr>
              <a:t>Two nights at Oak Island Resort and Conference Centre</a:t>
            </a:r>
          </a:p>
          <a:p>
            <a:pPr algn="l" defTabSz="914400" eaLnBrk="1" fontAlgn="auto" hangingPunct="1" indent="-228600" latinLnBrk="0" lvl="1" marL="685800" marR="0" rtl="0">
              <a:lnSpc>
                <a:spcPct val="90000"/>
              </a:lnSpc>
              <a:spcBef>
                <a:spcPts val="500"/>
              </a:spcBef>
              <a:spcAft>
                <a:spcPts val="0"/>
              </a:spcAft>
              <a:buClrTx/>
              <a:buSzTx/>
              <a:buFont charset="0" panose="020B0604020202020204" pitchFamily="34" typeface="Arial"/>
              <a:buChar char="•"/>
              <a:tabLst/>
              <a:defRPr/>
            </a:pPr>
            <a:r>
              <a:rPr b="0" baseline="0" cap="none" dirty="0" i="0" kern="1200" kumimoji="0" lang="en-US" noProof="0" normalizeH="0" spc="0" strike="noStrike" sz="2400" u="none">
                <a:ln>
                  <a:noFill/>
                </a:ln>
                <a:solidFill>
                  <a:prstClr val="black"/>
                </a:solidFill>
                <a:effectLst/>
                <a:uLnTx/>
                <a:uFillTx/>
                <a:latin panose="020F0502020204030204" typeface="Calibri"/>
                <a:ea typeface="+mn-ea"/>
                <a:cs typeface="+mn-cs"/>
              </a:rPr>
              <a:t>Dinner at Lincoln Street Food, Lunenburg </a:t>
            </a:r>
          </a:p>
          <a:p>
            <a:pPr algn="l" defTabSz="914400" eaLnBrk="1" fontAlgn="auto" hangingPunct="1" indent="-228600" latinLnBrk="0" lvl="0" marL="228600" marR="0" rtl="0">
              <a:lnSpc>
                <a:spcPct val="90000"/>
              </a:lnSpc>
              <a:spcBef>
                <a:spcPts val="1000"/>
              </a:spcBef>
              <a:spcAft>
                <a:spcPts val="0"/>
              </a:spcAft>
              <a:buClrTx/>
              <a:buSzTx/>
              <a:buFont charset="0" panose="020B0604020202020204" pitchFamily="34" typeface="Arial"/>
              <a:buChar char="•"/>
              <a:tabLst/>
              <a:defRPr/>
            </a:pPr>
            <a:r>
              <a:rPr b="0" baseline="0" cap="none" dirty="0" i="0" kern="1200" kumimoji="0" lang="en-US" noProof="0" normalizeH="0" spc="0" strike="noStrike" sz="2800" u="none">
                <a:ln>
                  <a:noFill/>
                </a:ln>
                <a:solidFill>
                  <a:prstClr val="black"/>
                </a:solidFill>
                <a:effectLst/>
                <a:uLnTx/>
                <a:uFillTx/>
                <a:latin panose="020F0502020204030204" typeface="Calibri"/>
                <a:ea typeface="+mn-ea"/>
                <a:cs typeface="+mn-cs"/>
              </a:rPr>
              <a:t>Two nights at Trout Point Lodge, </a:t>
            </a:r>
            <a:r>
              <a:rPr b="0" baseline="0" cap="none" dirty="0" i="0" kern="1200" kumimoji="0" lang="en-US" noProof="0" normalizeH="0" spc="0" strike="noStrike" sz="2800" u="sng">
                <a:ln>
                  <a:noFill/>
                </a:ln>
                <a:solidFill>
                  <a:prstClr val="black"/>
                </a:solidFill>
                <a:effectLst/>
                <a:uLnTx/>
                <a:uFillTx/>
                <a:latin panose="020F0502020204030204" typeface="Calibri"/>
                <a:ea typeface="+mn-ea"/>
                <a:cs typeface="+mn-cs"/>
              </a:rPr>
              <a:t>including</a:t>
            </a:r>
            <a:r>
              <a:rPr b="0" baseline="0" cap="none" dirty="0" i="0" kern="1200" kumimoji="0" lang="en-US" noProof="0" normalizeH="0" spc="0" strike="noStrike" sz="2800" u="none">
                <a:ln>
                  <a:noFill/>
                </a:ln>
                <a:solidFill>
                  <a:prstClr val="black"/>
                </a:solidFill>
                <a:effectLst/>
                <a:uLnTx/>
                <a:uFillTx/>
                <a:latin panose="020F0502020204030204" typeface="Calibri"/>
                <a:ea typeface="+mn-ea"/>
                <a:cs typeface="+mn-cs"/>
              </a:rPr>
              <a:t> food and beverage </a:t>
            </a:r>
          </a:p>
          <a:p>
            <a:pPr algn="l" defTabSz="914400" eaLnBrk="1" fontAlgn="auto" hangingPunct="1" indent="-228600" latinLnBrk="0" lvl="0" marL="228600" marR="0" rtl="0">
              <a:lnSpc>
                <a:spcPct val="90000"/>
              </a:lnSpc>
              <a:spcBef>
                <a:spcPts val="1000"/>
              </a:spcBef>
              <a:spcAft>
                <a:spcPts val="0"/>
              </a:spcAft>
              <a:buClrTx/>
              <a:buSzTx/>
              <a:buFont charset="0" panose="020B0604020202020204" pitchFamily="34" typeface="Arial"/>
              <a:buChar char="•"/>
              <a:tabLst/>
              <a:defRPr/>
            </a:pPr>
            <a:r>
              <a:rPr b="0" baseline="0" cap="none" dirty="0" i="0" kern="1200" kumimoji="0" lang="en-US" noProof="0" normalizeH="0" spc="0" strike="noStrike" sz="2800" u="none">
                <a:ln>
                  <a:noFill/>
                </a:ln>
                <a:solidFill>
                  <a:prstClr val="black"/>
                </a:solidFill>
                <a:effectLst/>
                <a:uLnTx/>
                <a:uFillTx/>
                <a:latin panose="020F0502020204030204" typeface="Calibri"/>
                <a:ea typeface="+mn-ea"/>
                <a:cs typeface="+mn-cs"/>
              </a:rPr>
              <a:t>Two nights at Digby Pines Golf Resort and Spa</a:t>
            </a:r>
          </a:p>
          <a:p>
            <a:pPr lvl="1">
              <a:spcBef>
                <a:spcPts val="1000"/>
              </a:spcBef>
              <a:defRPr/>
            </a:pPr>
            <a:r>
              <a:rPr b="0" baseline="0" cap="none" dirty="0" i="0" kern="1200" kumimoji="0" lang="en-US" noProof="0" normalizeH="0" spc="0" strike="noStrike" u="none">
                <a:ln>
                  <a:noFill/>
                </a:ln>
                <a:solidFill>
                  <a:prstClr val="black"/>
                </a:solidFill>
                <a:effectLst/>
                <a:uLnTx/>
                <a:uFillTx/>
                <a:latin panose="020F0502020204030204" typeface="Calibri"/>
                <a:ea typeface="+mn-ea"/>
                <a:cs typeface="+mn-cs"/>
              </a:rPr>
              <a:t>Petit Passage Whale Watching</a:t>
            </a:r>
          </a:p>
          <a:p>
            <a:pPr algn="l" defTabSz="914400" eaLnBrk="1" fontAlgn="auto" hangingPunct="1" indent="-228600" latinLnBrk="0" lvl="0" marL="228600" marR="0" rtl="0">
              <a:lnSpc>
                <a:spcPct val="90000"/>
              </a:lnSpc>
              <a:spcBef>
                <a:spcPts val="1000"/>
              </a:spcBef>
              <a:spcAft>
                <a:spcPts val="0"/>
              </a:spcAft>
              <a:buClrTx/>
              <a:buSzTx/>
              <a:buFont charset="0" panose="020B0604020202020204" pitchFamily="34" typeface="Arial"/>
              <a:buChar char="•"/>
              <a:tabLst/>
              <a:defRPr/>
            </a:pPr>
            <a:r>
              <a:rPr b="0" baseline="0" cap="none" dirty="0" i="0" kern="1200" kumimoji="0" lang="en-US" noProof="0" normalizeH="0" spc="0" strike="noStrike" sz="2800" u="none">
                <a:ln>
                  <a:noFill/>
                </a:ln>
                <a:solidFill>
                  <a:prstClr val="black"/>
                </a:solidFill>
                <a:effectLst/>
                <a:uLnTx/>
                <a:uFillTx/>
                <a:latin panose="020F0502020204030204" typeface="Calibri"/>
                <a:ea typeface="+mn-ea"/>
                <a:cs typeface="+mn-cs"/>
              </a:rPr>
              <a:t>One night at Old Orchard Inn &amp; Spa in Wolfville</a:t>
            </a:r>
          </a:p>
          <a:p>
            <a:pPr algn="l" defTabSz="914400" eaLnBrk="1" fontAlgn="auto" hangingPunct="1" indent="-228600" latinLnBrk="0" lvl="1" marL="685800" marR="0" rtl="0">
              <a:lnSpc>
                <a:spcPct val="90000"/>
              </a:lnSpc>
              <a:spcBef>
                <a:spcPts val="500"/>
              </a:spcBef>
              <a:spcAft>
                <a:spcPts val="0"/>
              </a:spcAft>
              <a:buClrTx/>
              <a:buSzTx/>
              <a:buFont charset="0" panose="020B0604020202020204" pitchFamily="34" typeface="Arial"/>
              <a:buChar char="•"/>
              <a:tabLst/>
              <a:defRPr/>
            </a:pPr>
            <a:r>
              <a:rPr b="0" baseline="0" cap="none" dirty="0" i="0" kern="1200" kumimoji="0" lang="en-US" noProof="0" normalizeH="0" spc="0" strike="noStrike" sz="2400" u="none">
                <a:ln>
                  <a:noFill/>
                </a:ln>
                <a:solidFill>
                  <a:prstClr val="black"/>
                </a:solidFill>
                <a:effectLst/>
                <a:uLnTx/>
                <a:uFillTx/>
                <a:latin panose="020F0502020204030204" typeface="Calibri"/>
                <a:ea typeface="+mn-ea"/>
                <a:cs typeface="+mn-cs"/>
              </a:rPr>
              <a:t>Magic Winery Bus Tour</a:t>
            </a:r>
          </a:p>
          <a:p>
            <a:pPr algn="l" defTabSz="914400" eaLnBrk="1" fontAlgn="auto" hangingPunct="1" indent="-228600" latinLnBrk="0" lvl="1" marL="685800" marR="0" rtl="0">
              <a:lnSpc>
                <a:spcPct val="90000"/>
              </a:lnSpc>
              <a:spcBef>
                <a:spcPts val="500"/>
              </a:spcBef>
              <a:spcAft>
                <a:spcPts val="0"/>
              </a:spcAft>
              <a:buClrTx/>
              <a:buSzTx/>
              <a:buFont charset="0" panose="020B0604020202020204" pitchFamily="34" typeface="Arial"/>
              <a:buChar char="•"/>
              <a:tabLst/>
              <a:defRPr/>
            </a:pPr>
            <a:r>
              <a:rPr b="0" baseline="0" cap="none" dirty="0" i="0" kern="1200" kumimoji="0" lang="en-US" noProof="0" normalizeH="0" spc="0" strike="noStrike" sz="2400" u="none">
                <a:ln>
                  <a:noFill/>
                </a:ln>
                <a:solidFill>
                  <a:prstClr val="black"/>
                </a:solidFill>
                <a:effectLst/>
                <a:uLnTx/>
                <a:uFillTx/>
                <a:latin panose="020F0502020204030204" typeface="Calibri"/>
                <a:ea typeface="+mn-ea"/>
                <a:cs typeface="+mn-cs"/>
              </a:rPr>
              <a:t>Meal at Lightfoot &amp; Wolfville Winery</a:t>
            </a:r>
          </a:p>
        </p:txBody>
      </p:sp>
    </p:spTree>
    <p:extLst>
      <p:ext uri="{BB962C8B-B14F-4D97-AF65-F5344CB8AC3E}">
        <p14:creationId xmlns:p14="http://schemas.microsoft.com/office/powerpoint/2010/main" val="2255341840"/>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4208C5A-E974-632A-C294-F23D65882B32}"/>
              </a:ext>
            </a:extLst>
          </p:cNvPr>
          <p:cNvPicPr>
            <a:picLocks noChangeAspect="1" noGrp="1"/>
          </p:cNvPicPr>
          <p:nvPr>
            <p:ph idx="1" sz="half"/>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D240484-38ED-7B8E-A5F2-029C684BE935}"/>
              </a:ext>
            </a:extLst>
          </p:cNvPr>
          <p:cNvPicPr>
            <a:picLocks noChangeAspect="1"/>
          </p:cNvPicPr>
          <p:nvPr/>
        </p:nvPicPr>
        <p:blipFill rotWithShape="1">
          <a:blip r:embed="rId3"/>
          <a:srcRect b="417"/>
          <a:stretch/>
        </p:blipFill>
        <p:spPr>
          <a:xfrm>
            <a:off x="7430989" y="257175"/>
            <a:ext cx="4408586" cy="1162050"/>
          </a:xfrm>
          <a:prstGeom prst="rect">
            <a:avLst/>
          </a:prstGeom>
        </p:spPr>
      </p:pic>
    </p:spTree>
    <p:extLst>
      <p:ext uri="{BB962C8B-B14F-4D97-AF65-F5344CB8AC3E}">
        <p14:creationId xmlns:p14="http://schemas.microsoft.com/office/powerpoint/2010/main" val="113946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686800" y="0"/>
            <a:ext cx="2667000" cy="2667000"/>
          </a:xfrm>
          <a:prstGeom prst="rect">
            <a:avLst/>
          </a:prstGeom>
        </p:spPr>
      </p:pic>
      <p:sp>
        <p:nvSpPr>
          <p:cNvPr id="2" name="Title 1"/>
          <p:cNvSpPr>
            <a:spLocks noGrp="1"/>
          </p:cNvSpPr>
          <p:nvPr>
            <p:ph type="title"/>
          </p:nvPr>
        </p:nvSpPr>
        <p:spPr/>
        <p:txBody>
          <a:bodyPr/>
          <a:lstStyle/>
          <a:p>
            <a:r>
              <a:rPr lang="en-CA"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Maritime Experience…</a:t>
            </a:r>
          </a:p>
        </p:txBody>
      </p:sp>
      <p:pic>
        <p:nvPicPr>
          <p:cNvPr id="8" name="Content Placeholder 7"/>
          <p:cNvPicPr>
            <a:picLocks noGrp="1" noChangeAspect="1"/>
          </p:cNvPicPr>
          <p:nvPr>
            <p:ph sz="half" idx="2"/>
          </p:nvPr>
        </p:nvPicPr>
        <p:blipFill>
          <a:blip r:embed="rId3"/>
          <a:stretch>
            <a:fillRect/>
          </a:stretch>
        </p:blipFill>
        <p:spPr>
          <a:xfrm>
            <a:off x="6172200" y="2640669"/>
            <a:ext cx="5181600" cy="3454400"/>
          </a:xfrm>
          <a:prstGeom prst="rect">
            <a:avLst/>
          </a:prstGeom>
          <a:ln w="3175">
            <a:solidFill>
              <a:schemeClr val="tx1"/>
            </a:solidFill>
          </a:ln>
        </p:spPr>
      </p:pic>
      <p:pic>
        <p:nvPicPr>
          <p:cNvPr id="7" name="Content Placeholder 6"/>
          <p:cNvPicPr>
            <a:picLocks noGrp="1" noChangeAspect="1"/>
          </p:cNvPicPr>
          <p:nvPr>
            <p:ph sz="half" idx="1"/>
          </p:nvPr>
        </p:nvPicPr>
        <p:blipFill>
          <a:blip r:embed="rId4"/>
          <a:stretch>
            <a:fillRect/>
          </a:stretch>
        </p:blipFill>
        <p:spPr>
          <a:xfrm>
            <a:off x="838200" y="2640669"/>
            <a:ext cx="5181600" cy="3454400"/>
          </a:xfrm>
          <a:prstGeom prst="rect">
            <a:avLst/>
          </a:prstGeom>
          <a:ln w="3175">
            <a:solidFill>
              <a:schemeClr val="tx1"/>
            </a:solidFill>
          </a:ln>
        </p:spPr>
      </p:pic>
      <p:sp>
        <p:nvSpPr>
          <p:cNvPr id="10" name="Rectangle 9"/>
          <p:cNvSpPr/>
          <p:nvPr/>
        </p:nvSpPr>
        <p:spPr>
          <a:xfrm>
            <a:off x="4743931" y="6138932"/>
            <a:ext cx="26093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2-night stay</a:t>
            </a:r>
            <a:endParaRPr kumimoji="0" lang="en-CA"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3D89119-4B76-0A50-0E65-83247305AA30}"/>
              </a:ext>
            </a:extLst>
          </p:cNvPr>
          <p:cNvPicPr>
            <a:picLocks noChangeAspect="1"/>
          </p:cNvPicPr>
          <p:nvPr/>
        </p:nvPicPr>
        <p:blipFill>
          <a:blip r:embed="rId5"/>
          <a:stretch>
            <a:fillRect/>
          </a:stretch>
        </p:blipFill>
        <p:spPr>
          <a:xfrm>
            <a:off x="4902496" y="1427370"/>
            <a:ext cx="2450804" cy="1079086"/>
          </a:xfrm>
          <a:prstGeom prst="rect">
            <a:avLst/>
          </a:prstGeom>
        </p:spPr>
      </p:pic>
    </p:spTree>
    <p:extLst>
      <p:ext uri="{BB962C8B-B14F-4D97-AF65-F5344CB8AC3E}">
        <p14:creationId xmlns:p14="http://schemas.microsoft.com/office/powerpoint/2010/main" val="23437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04C-90A5-5AEA-8165-F4AFFFE6F8C9}"/>
              </a:ext>
            </a:extLst>
          </p:cNvPr>
          <p:cNvSpPr>
            <a:spLocks noGrp="1"/>
          </p:cNvSpPr>
          <p:nvPr>
            <p:ph type="title"/>
          </p:nvPr>
        </p:nvSpPr>
        <p:spPr/>
        <p:txBody>
          <a:bodyPr/>
          <a:lstStyle/>
          <a:p>
            <a:r>
              <a:rPr kumimoji="0" lang="en-CA"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 Maritime Experience…</a:t>
            </a:r>
            <a:endParaRPr lang="en-CA" dirty="0"/>
          </a:p>
        </p:txBody>
      </p:sp>
      <p:pic>
        <p:nvPicPr>
          <p:cNvPr id="5" name="Picture 4">
            <a:extLst>
              <a:ext uri="{FF2B5EF4-FFF2-40B4-BE49-F238E27FC236}">
                <a16:creationId xmlns:a16="http://schemas.microsoft.com/office/drawing/2014/main" id="{9BCDAD0D-584E-3760-0714-135B6F340A8D}"/>
              </a:ext>
            </a:extLst>
          </p:cNvPr>
          <p:cNvPicPr>
            <a:picLocks noChangeAspect="1"/>
          </p:cNvPicPr>
          <p:nvPr/>
        </p:nvPicPr>
        <p:blipFill>
          <a:blip r:embed="rId2"/>
          <a:stretch>
            <a:fillRect/>
          </a:stretch>
        </p:blipFill>
        <p:spPr>
          <a:xfrm>
            <a:off x="8539163" y="499968"/>
            <a:ext cx="2814637" cy="639419"/>
          </a:xfrm>
          <a:prstGeom prst="rect">
            <a:avLst/>
          </a:prstGeom>
        </p:spPr>
      </p:pic>
      <p:pic>
        <p:nvPicPr>
          <p:cNvPr id="14" name="Picture 13">
            <a:extLst>
              <a:ext uri="{FF2B5EF4-FFF2-40B4-BE49-F238E27FC236}">
                <a16:creationId xmlns:a16="http://schemas.microsoft.com/office/drawing/2014/main" id="{910E3076-B599-F0A9-0377-C2F87A8462EA}"/>
              </a:ext>
            </a:extLst>
          </p:cNvPr>
          <p:cNvPicPr>
            <a:picLocks noChangeAspect="1"/>
          </p:cNvPicPr>
          <p:nvPr/>
        </p:nvPicPr>
        <p:blipFill>
          <a:blip r:embed="rId3"/>
          <a:stretch>
            <a:fillRect/>
          </a:stretch>
        </p:blipFill>
        <p:spPr>
          <a:xfrm>
            <a:off x="564822" y="1690688"/>
            <a:ext cx="3343275" cy="5008651"/>
          </a:xfrm>
          <a:prstGeom prst="rect">
            <a:avLst/>
          </a:prstGeom>
        </p:spPr>
      </p:pic>
      <p:pic>
        <p:nvPicPr>
          <p:cNvPr id="20" name="Picture 19">
            <a:extLst>
              <a:ext uri="{FF2B5EF4-FFF2-40B4-BE49-F238E27FC236}">
                <a16:creationId xmlns:a16="http://schemas.microsoft.com/office/drawing/2014/main" id="{95E0F822-8BA8-880B-CE97-7FDD0E1F9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459" y="2577927"/>
            <a:ext cx="1440000" cy="1440000"/>
          </a:xfrm>
          <a:prstGeom prst="rect">
            <a:avLst/>
          </a:prstGeom>
        </p:spPr>
      </p:pic>
      <p:sp>
        <p:nvSpPr>
          <p:cNvPr id="4" name="TextBox 3">
            <a:extLst>
              <a:ext uri="{FF2B5EF4-FFF2-40B4-BE49-F238E27FC236}">
                <a16:creationId xmlns:a16="http://schemas.microsoft.com/office/drawing/2014/main" id="{8E381118-B6ED-D6AF-33CE-7BFA36D240BD}"/>
              </a:ext>
            </a:extLst>
          </p:cNvPr>
          <p:cNvSpPr txBox="1"/>
          <p:nvPr/>
        </p:nvSpPr>
        <p:spPr>
          <a:xfrm>
            <a:off x="4876931" y="5683676"/>
            <a:ext cx="609750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Three-course dinner for two including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round of hand-crafted welcome cocktails</a:t>
            </a: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9A3BD87F-1C4F-A9FE-659B-4BD0AE6D6861}"/>
              </a:ext>
            </a:extLst>
          </p:cNvPr>
          <p:cNvPicPr>
            <a:picLocks noGrp="1" noChangeAspect="1"/>
          </p:cNvPicPr>
          <p:nvPr>
            <p:ph sz="half" idx="2"/>
          </p:nvPr>
        </p:nvPicPr>
        <p:blipFill>
          <a:blip r:embed="rId5"/>
          <a:stretch>
            <a:fillRect/>
          </a:stretch>
        </p:blipFill>
        <p:spPr>
          <a:xfrm>
            <a:off x="4181475" y="1690688"/>
            <a:ext cx="7490253" cy="3932383"/>
          </a:xfrm>
          <a:prstGeom prst="rect">
            <a:avLst/>
          </a:prstGeom>
        </p:spPr>
      </p:pic>
      <p:sp>
        <p:nvSpPr>
          <p:cNvPr id="10" name="TextBox 9">
            <a:extLst>
              <a:ext uri="{FF2B5EF4-FFF2-40B4-BE49-F238E27FC236}">
                <a16:creationId xmlns:a16="http://schemas.microsoft.com/office/drawing/2014/main" id="{16A4F592-CAC0-9B88-ED8C-3EEB0BDFD54A}"/>
              </a:ext>
            </a:extLst>
          </p:cNvPr>
          <p:cNvSpPr txBox="1"/>
          <p:nvPr/>
        </p:nvSpPr>
        <p:spPr>
          <a:xfrm>
            <a:off x="6403571" y="6488668"/>
            <a:ext cx="304422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https://www.drifthalifax.com/</a:t>
            </a: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138914680"/>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pic>
        <p:nvPicPr>
          <p:cNvPr id="5" name="Content Placeholder 4">
            <a:extLst>
              <a:ext uri="{FF2B5EF4-FFF2-40B4-BE49-F238E27FC236}">
                <a16:creationId xmlns:a16="http://schemas.microsoft.com/office/drawing/2014/main" id="{94903C84-E1FD-65CA-4449-19D17B40D0E8}"/>
              </a:ext>
            </a:extLst>
          </p:cNvPr>
          <p:cNvPicPr>
            <a:picLocks noChangeAspect="1"/>
          </p:cNvPicPr>
          <p:nvPr/>
        </p:nvPicPr>
        <p:blipFill rotWithShape="1">
          <a:blip r:embed="rId2"/>
          <a:srcRect b="97" r="1"/>
          <a:stretch/>
        </p:blipFill>
        <p:spPr>
          <a:xfrm>
            <a:off x="8529321" y="10"/>
            <a:ext cx="3662680" cy="3401558"/>
          </a:xfrm>
          <a:custGeom>
            <a:avLst/>
            <a:gdLst/>
            <a:ahLst/>
            <a:cxnLst/>
            <a:rect b="b" l="l" r="r" t="t"/>
            <a:pathLst>
              <a:path h="3401568" w="3662680">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7" name="Picture 6">
            <a:extLst>
              <a:ext uri="{FF2B5EF4-FFF2-40B4-BE49-F238E27FC236}">
                <a16:creationId xmlns:a16="http://schemas.microsoft.com/office/drawing/2014/main" id="{208E4EF0-7727-DACF-B255-02353C9583C8}"/>
              </a:ext>
            </a:extLst>
          </p:cNvPr>
          <p:cNvPicPr>
            <a:picLocks noChangeAspect="1"/>
          </p:cNvPicPr>
          <p:nvPr/>
        </p:nvPicPr>
        <p:blipFill rotWithShape="1">
          <a:blip r:embed="rId3"/>
          <a:srcRect b="1" l="31" r="108"/>
          <a:stretch/>
        </p:blipFill>
        <p:spPr>
          <a:xfrm>
            <a:off x="5115314" y="10"/>
            <a:ext cx="4118110" cy="3401558"/>
          </a:xfrm>
          <a:custGeom>
            <a:avLst/>
            <a:gdLst/>
            <a:ahLst/>
            <a:cxnLst/>
            <a:rect b="b" l="l" r="r" t="t"/>
            <a:pathLst>
              <a:path h="3401568" w="4118110">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6" name="Content Placeholder 5">
            <a:extLst>
              <a:ext uri="{FF2B5EF4-FFF2-40B4-BE49-F238E27FC236}">
                <a16:creationId xmlns:a16="http://schemas.microsoft.com/office/drawing/2014/main" id="{4BD16A93-10CE-34FE-758D-F03BFE6847A8}"/>
              </a:ext>
            </a:extLst>
          </p:cNvPr>
          <p:cNvPicPr>
            <a:picLocks noChangeAspect="1" noGrp="1"/>
          </p:cNvPicPr>
          <p:nvPr>
            <p:ph idx="2" sz="half"/>
          </p:nvPr>
        </p:nvPicPr>
        <p:blipFill rotWithShape="1">
          <a:blip r:embed="rId4"/>
          <a:srcRect b="66" r="-1" t="199"/>
          <a:stretch/>
        </p:blipFill>
        <p:spPr>
          <a:xfrm>
            <a:off x="5168353" y="3456432"/>
            <a:ext cx="7023646" cy="3401568"/>
          </a:xfrm>
          <a:custGeom>
            <a:avLst/>
            <a:gdLst/>
            <a:ahLst/>
            <a:cxnLst/>
            <a:rect b="b" l="l" r="r" t="t"/>
            <a:pathLst>
              <a:path h="3401568" w="7023646">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6" name="Freeform: Shape 15">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5932965" cy="6858000"/>
          </a:xfrm>
          <a:custGeom>
            <a:avLst/>
            <a:gdLst>
              <a:gd fmla="*/ 0 w 5932965" name="connsiteX0"/>
              <a:gd fmla="*/ 0 h 6858000" name="connsiteY0"/>
              <a:gd fmla="*/ 5140363 w 5932965" name="connsiteX1"/>
              <a:gd fmla="*/ 0 h 6858000" name="connsiteY1"/>
              <a:gd fmla="*/ 5152943 w 5932965" name="connsiteX2"/>
              <a:gd fmla="*/ 23550 h 6858000" name="connsiteY2"/>
              <a:gd fmla="*/ 5932965 w 5932965" name="connsiteX3"/>
              <a:gd fmla="*/ 3479505 h 6858000" name="connsiteY3"/>
              <a:gd fmla="*/ 5262410 w 5932965" name="connsiteX4"/>
              <a:gd fmla="*/ 6708999 h 6858000" name="connsiteY4"/>
              <a:gd fmla="*/ 5190385 w 5932965" name="connsiteX5"/>
              <a:gd fmla="*/ 6858000 h 6858000" name="connsiteY5"/>
              <a:gd fmla="*/ 0 w 5932965" name="connsiteX6"/>
              <a:gd fmla="*/ 6858000 h 6858000"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5932965">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algn="l" blurRad="50800" dist="38100"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useBgFill="1">
        <p:nvSpPr>
          <p:cNvPr id="18" name="Freeform: Shape 17">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5922333" cy="6858000"/>
          </a:xfrm>
          <a:custGeom>
            <a:avLst/>
            <a:gdLst>
              <a:gd fmla="*/ 0 w 5922333" name="connsiteX0"/>
              <a:gd fmla="*/ 0 h 6858000" name="connsiteY0"/>
              <a:gd fmla="*/ 5129731 w 5922333" name="connsiteX1"/>
              <a:gd fmla="*/ 0 h 6858000" name="connsiteY1"/>
              <a:gd fmla="*/ 5142311 w 5922333" name="connsiteX2"/>
              <a:gd fmla="*/ 23550 h 6858000" name="connsiteY2"/>
              <a:gd fmla="*/ 5922333 w 5922333" name="connsiteX3"/>
              <a:gd fmla="*/ 3479505 h 6858000" name="connsiteY3"/>
              <a:gd fmla="*/ 5251778 w 5922333" name="connsiteX4"/>
              <a:gd fmla="*/ 6708999 h 6858000" name="connsiteY4"/>
              <a:gd fmla="*/ 5179753 w 5922333" name="connsiteX5"/>
              <a:gd fmla="*/ 6858000 h 6858000" name="connsiteY5"/>
              <a:gd fmla="*/ 0 w 5922333" name="connsiteX6"/>
              <a:gd fmla="*/ 6858000 h 6858000"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5922333">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0" name="Rectangle 19">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2" name="Rectangle 21">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9" name="Content Placeholder 10">
            <a:extLst>
              <a:ext uri="{FF2B5EF4-FFF2-40B4-BE49-F238E27FC236}">
                <a16:creationId xmlns:a16="http://schemas.microsoft.com/office/drawing/2014/main" id="{F3FC71E8-4457-4A28-ACF0-56F365062E61}"/>
              </a:ext>
            </a:extLst>
          </p:cNvPr>
          <p:cNvSpPr>
            <a:spLocks noGrp="1"/>
          </p:cNvSpPr>
          <p:nvPr>
            <p:ph idx="1" sz="half"/>
          </p:nvPr>
        </p:nvSpPr>
        <p:spPr>
          <a:xfrm>
            <a:off x="438911" y="3204782"/>
            <a:ext cx="4922338" cy="634622"/>
          </a:xfrm>
        </p:spPr>
        <p:txBody>
          <a:bodyPr bIns="45720" lIns="91440" rIns="91440" rtlCol="0" tIns="45720" vert="horz">
            <a:normAutofit lnSpcReduction="10000"/>
          </a:body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4000" u="none">
                <a:ln>
                  <a:noFill/>
                </a:ln>
                <a:solidFill>
                  <a:prstClr val="black"/>
                </a:solidFill>
                <a:effectLst/>
                <a:uLnTx/>
                <a:uFillTx/>
                <a:latin panose="020F0502020204030204" typeface="Calibri"/>
                <a:ea typeface="+mn-ea"/>
                <a:cs typeface="+mn-cs"/>
              </a:rPr>
              <a:t>$150 Gift Certificate</a:t>
            </a:r>
            <a:endParaRPr b="1" dirty="0" lang="en-US" sz="2000"/>
          </a:p>
        </p:txBody>
      </p:sp>
      <p:pic>
        <p:nvPicPr>
          <p:cNvPr id="9" name="Picture 8">
            <a:extLst>
              <a:ext uri="{FF2B5EF4-FFF2-40B4-BE49-F238E27FC236}">
                <a16:creationId xmlns:a16="http://schemas.microsoft.com/office/drawing/2014/main" id="{963DBFB2-9AD3-BB32-BEC3-45DBA30F82ED}"/>
              </a:ext>
            </a:extLst>
          </p:cNvPr>
          <p:cNvPicPr>
            <a:picLocks noChangeAspect="1"/>
          </p:cNvPicPr>
          <p:nvPr/>
        </p:nvPicPr>
        <p:blipFill>
          <a:blip r:embed="rId5"/>
          <a:stretch>
            <a:fillRect/>
          </a:stretch>
        </p:blipFill>
        <p:spPr>
          <a:xfrm>
            <a:off x="1008098" y="0"/>
            <a:ext cx="3538029" cy="2221184"/>
          </a:xfrm>
          <a:prstGeom prst="rect">
            <a:avLst/>
          </a:prstGeom>
        </p:spPr>
      </p:pic>
      <p:pic>
        <p:nvPicPr>
          <p:cNvPr id="10" name="Picture 9">
            <a:extLst>
              <a:ext uri="{FF2B5EF4-FFF2-40B4-BE49-F238E27FC236}">
                <a16:creationId xmlns:a16="http://schemas.microsoft.com/office/drawing/2014/main" id="{B7BC55E2-74C8-DEBB-182A-95066E0CD2B3}"/>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424177" y="4628702"/>
            <a:ext cx="1440000" cy="1440000"/>
          </a:xfrm>
          <a:prstGeom prst="rect">
            <a:avLst/>
          </a:prstGeom>
        </p:spPr>
      </p:pic>
      <p:pic>
        <p:nvPicPr>
          <p:cNvPr id="12" name="Picture 11">
            <a:extLst>
              <a:ext uri="{FF2B5EF4-FFF2-40B4-BE49-F238E27FC236}">
                <a16:creationId xmlns:a16="http://schemas.microsoft.com/office/drawing/2014/main" id="{B2CF22C3-2039-D9AC-D775-BE1C29C83DE4}"/>
              </a:ext>
            </a:extLst>
          </p:cNvPr>
          <p:cNvPicPr>
            <a:picLocks noChangeAspect="1"/>
          </p:cNvPicPr>
          <p:nvPr/>
        </p:nvPicPr>
        <p:blipFill>
          <a:blip r:embed="rId7"/>
          <a:stretch>
            <a:fillRect/>
          </a:stretch>
        </p:blipFill>
        <p:spPr>
          <a:xfrm>
            <a:off x="2016196" y="4628702"/>
            <a:ext cx="3253501" cy="1440000"/>
          </a:xfrm>
          <a:prstGeom prst="rect">
            <a:avLst/>
          </a:prstGeom>
          <a:solidFill>
            <a:schemeClr val="tx1"/>
          </a:solidFill>
        </p:spPr>
      </p:pic>
      <p:sp>
        <p:nvSpPr>
          <p:cNvPr id="3" name="TextBox 2">
            <a:extLst>
              <a:ext uri="{FF2B5EF4-FFF2-40B4-BE49-F238E27FC236}">
                <a16:creationId xmlns:a16="http://schemas.microsoft.com/office/drawing/2014/main" id="{2E9EB564-0FCB-FA9F-87EF-3B26CCD1EB1C}"/>
              </a:ext>
            </a:extLst>
          </p:cNvPr>
          <p:cNvSpPr txBox="1"/>
          <p:nvPr/>
        </p:nvSpPr>
        <p:spPr>
          <a:xfrm>
            <a:off x="1432663" y="6278685"/>
            <a:ext cx="2934833" cy="369332"/>
          </a:xfrm>
          <a:prstGeom prst="rect">
            <a:avLst/>
          </a:prstGeom>
          <a:noFill/>
        </p:spPr>
        <p:txBody>
          <a:bodyPr wrap="square">
            <a:spAutoFit/>
          </a:bodyPr>
          <a:lstStyle/>
          <a:p>
            <a:r>
              <a:rPr dirty="0" lang="en-US">
                <a:hlinkClick r:id="rId8"/>
              </a:rPr>
              <a:t>https://www.fawnresto.com/</a:t>
            </a:r>
            <a:r>
              <a:rPr dirty="0" lang="en-US"/>
              <a:t> </a:t>
            </a:r>
          </a:p>
        </p:txBody>
      </p:sp>
    </p:spTree>
    <p:extLst>
      <p:ext uri="{BB962C8B-B14F-4D97-AF65-F5344CB8AC3E}">
        <p14:creationId xmlns:p14="http://schemas.microsoft.com/office/powerpoint/2010/main" val="207974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895C-212D-FEB6-911B-3A8B63268E7F}"/>
              </a:ext>
            </a:extLst>
          </p:cNvPr>
          <p:cNvSpPr>
            <a:spLocks noGrp="1"/>
          </p:cNvSpPr>
          <p:nvPr>
            <p:ph type="title"/>
          </p:nvPr>
        </p:nvSpPr>
        <p:spPr/>
        <p:txBody>
          <a:bodyPr/>
          <a:lstStyle/>
          <a:p>
            <a:r>
              <a:rPr kumimoji="0" lang="en-CA"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 Maritime Experience…</a:t>
            </a:r>
            <a:endParaRPr lang="en-CA" dirty="0"/>
          </a:p>
        </p:txBody>
      </p:sp>
      <p:pic>
        <p:nvPicPr>
          <p:cNvPr id="5" name="Content Placeholder 4">
            <a:extLst>
              <a:ext uri="{FF2B5EF4-FFF2-40B4-BE49-F238E27FC236}">
                <a16:creationId xmlns:a16="http://schemas.microsoft.com/office/drawing/2014/main" id="{C32CA641-41BB-47DC-CEA7-FAC7E274FEAD}"/>
              </a:ext>
            </a:extLst>
          </p:cNvPr>
          <p:cNvPicPr>
            <a:picLocks noGrp="1" noChangeAspect="1"/>
          </p:cNvPicPr>
          <p:nvPr>
            <p:ph sz="half" idx="1"/>
          </p:nvPr>
        </p:nvPicPr>
        <p:blipFill>
          <a:blip r:embed="rId2"/>
          <a:stretch>
            <a:fillRect/>
          </a:stretch>
        </p:blipFill>
        <p:spPr>
          <a:xfrm>
            <a:off x="1197302" y="1785987"/>
            <a:ext cx="4921746" cy="3756397"/>
          </a:xfrm>
          <a:prstGeom prst="rect">
            <a:avLst/>
          </a:prstGeom>
        </p:spPr>
      </p:pic>
      <p:pic>
        <p:nvPicPr>
          <p:cNvPr id="7" name="Content Placeholder 5">
            <a:extLst>
              <a:ext uri="{FF2B5EF4-FFF2-40B4-BE49-F238E27FC236}">
                <a16:creationId xmlns:a16="http://schemas.microsoft.com/office/drawing/2014/main" id="{9E7F1F7B-66D6-27EC-B20B-676091A8826D}"/>
              </a:ext>
            </a:extLst>
          </p:cNvPr>
          <p:cNvPicPr>
            <a:picLocks noChangeAspect="1"/>
          </p:cNvPicPr>
          <p:nvPr/>
        </p:nvPicPr>
        <p:blipFill>
          <a:blip r:embed="rId3"/>
          <a:stretch>
            <a:fillRect/>
          </a:stretch>
        </p:blipFill>
        <p:spPr>
          <a:xfrm>
            <a:off x="6812151" y="2003674"/>
            <a:ext cx="1439035" cy="1440000"/>
          </a:xfrm>
          <a:prstGeom prst="rect">
            <a:avLst/>
          </a:prstGeom>
        </p:spPr>
      </p:pic>
      <p:pic>
        <p:nvPicPr>
          <p:cNvPr id="8" name="Picture 7">
            <a:extLst>
              <a:ext uri="{FF2B5EF4-FFF2-40B4-BE49-F238E27FC236}">
                <a16:creationId xmlns:a16="http://schemas.microsoft.com/office/drawing/2014/main" id="{AEB605B0-CCEC-86C2-75E4-8F676D1BACAA}"/>
              </a:ext>
            </a:extLst>
          </p:cNvPr>
          <p:cNvPicPr>
            <a:picLocks noChangeAspect="1"/>
          </p:cNvPicPr>
          <p:nvPr/>
        </p:nvPicPr>
        <p:blipFill>
          <a:blip r:embed="rId4"/>
          <a:stretch>
            <a:fillRect/>
          </a:stretch>
        </p:blipFill>
        <p:spPr>
          <a:xfrm>
            <a:off x="8609072" y="0"/>
            <a:ext cx="3582928" cy="6858000"/>
          </a:xfrm>
          <a:prstGeom prst="rect">
            <a:avLst/>
          </a:prstGeom>
        </p:spPr>
      </p:pic>
      <p:pic>
        <p:nvPicPr>
          <p:cNvPr id="13" name="Picture 12">
            <a:extLst>
              <a:ext uri="{FF2B5EF4-FFF2-40B4-BE49-F238E27FC236}">
                <a16:creationId xmlns:a16="http://schemas.microsoft.com/office/drawing/2014/main" id="{0A4DEA0C-C350-96A7-EE66-3292266BC3A3}"/>
              </a:ext>
            </a:extLst>
          </p:cNvPr>
          <p:cNvPicPr>
            <a:picLocks noChangeAspect="1"/>
          </p:cNvPicPr>
          <p:nvPr/>
        </p:nvPicPr>
        <p:blipFill>
          <a:blip r:embed="rId5"/>
          <a:stretch>
            <a:fillRect/>
          </a:stretch>
        </p:blipFill>
        <p:spPr>
          <a:xfrm>
            <a:off x="6812151" y="3756660"/>
            <a:ext cx="1440000" cy="1440000"/>
          </a:xfrm>
          <a:prstGeom prst="rect">
            <a:avLst/>
          </a:prstGeom>
        </p:spPr>
      </p:pic>
      <p:sp>
        <p:nvSpPr>
          <p:cNvPr id="15" name="TextBox 14">
            <a:extLst>
              <a:ext uri="{FF2B5EF4-FFF2-40B4-BE49-F238E27FC236}">
                <a16:creationId xmlns:a16="http://schemas.microsoft.com/office/drawing/2014/main" id="{EFC674C7-1A03-FFFD-E763-81F97AB74A59}"/>
              </a:ext>
            </a:extLst>
          </p:cNvPr>
          <p:cNvSpPr txBox="1"/>
          <p:nvPr/>
        </p:nvSpPr>
        <p:spPr>
          <a:xfrm>
            <a:off x="4945725" y="6308209"/>
            <a:ext cx="29702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http://www.thepressgang.ca/</a:t>
            </a: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Content Placeholder 10">
            <a:extLst>
              <a:ext uri="{FF2B5EF4-FFF2-40B4-BE49-F238E27FC236}">
                <a16:creationId xmlns:a16="http://schemas.microsoft.com/office/drawing/2014/main" id="{8B9BD41F-595C-3C55-80A8-CB1A9F973097}"/>
              </a:ext>
            </a:extLst>
          </p:cNvPr>
          <p:cNvSpPr txBox="1">
            <a:spLocks/>
          </p:cNvSpPr>
          <p:nvPr/>
        </p:nvSpPr>
        <p:spPr>
          <a:xfrm>
            <a:off x="1196710" y="5749787"/>
            <a:ext cx="4922338" cy="6346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$200 Gift Certificate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23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20444A-EC9F-190B-CD53-72AE9026FE89}"/>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A36F2C0-3156-299F-62F4-7DD542E64011}"/>
              </a:ext>
            </a:extLst>
          </p:cNvPr>
          <p:cNvSpPr txBox="1"/>
          <p:nvPr/>
        </p:nvSpPr>
        <p:spPr>
          <a:xfrm>
            <a:off x="0" y="6308209"/>
            <a:ext cx="1219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Explore all the beauty that the South Shore has to offer from Chester, to Mahone Bay, to Lunenburg and everything in between</a:t>
            </a: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675050"/>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pic>
        <p:nvPicPr>
          <p:cNvPr id="5" name="Content Placeholder 4">
            <a:extLst>
              <a:ext uri="{FF2B5EF4-FFF2-40B4-BE49-F238E27FC236}">
                <a16:creationId xmlns:a16="http://schemas.microsoft.com/office/drawing/2014/main" id="{AF4F1429-7603-67C3-7506-81DFC2A874C2}"/>
              </a:ext>
            </a:extLst>
          </p:cNvPr>
          <p:cNvPicPr>
            <a:picLocks noChangeAspect="1"/>
          </p:cNvPicPr>
          <p:nvPr/>
        </p:nvPicPr>
        <p:blipFill rotWithShape="1">
          <a:blip r:embed="rId2"/>
          <a:srcRect b="192" r="-2" t="284"/>
          <a:stretch/>
        </p:blipFill>
        <p:spPr>
          <a:xfrm>
            <a:off x="4883025" y="10"/>
            <a:ext cx="7308975" cy="3364982"/>
          </a:xfrm>
          <a:custGeom>
            <a:avLst/>
            <a:gdLst/>
            <a:ahLst/>
            <a:cxnLst/>
            <a:rect b="b" l="l" r="r" t="t"/>
            <a:pathLst>
              <a:path h="3364992" w="7308975">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Content Placeholder 5">
            <a:extLst>
              <a:ext uri="{FF2B5EF4-FFF2-40B4-BE49-F238E27FC236}">
                <a16:creationId xmlns:a16="http://schemas.microsoft.com/office/drawing/2014/main" id="{6DB18585-89BE-C3CE-A9D6-65398AC3DE42}"/>
              </a:ext>
            </a:extLst>
          </p:cNvPr>
          <p:cNvPicPr>
            <a:picLocks noChangeAspect="1" noGrp="1"/>
          </p:cNvPicPr>
          <p:nvPr>
            <p:ph idx="2" sz="half"/>
          </p:nvPr>
        </p:nvPicPr>
        <p:blipFill rotWithShape="1">
          <a:blip r:embed="rId3"/>
          <a:srcRect b="150" r="-2" t="326"/>
          <a:stretch/>
        </p:blipFill>
        <p:spPr>
          <a:xfrm>
            <a:off x="4883025" y="3493008"/>
            <a:ext cx="7308975" cy="3364992"/>
          </a:xfrm>
          <a:custGeom>
            <a:avLst/>
            <a:gdLst/>
            <a:ahLst/>
            <a:cxnLst/>
            <a:rect b="b" l="l" r="r" t="t"/>
            <a:pathLst>
              <a:path h="3364992" w="7308975">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8"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6096001" cy="6858000"/>
          </a:xfrm>
          <a:custGeom>
            <a:avLst/>
            <a:gdLst>
              <a:gd fmla="*/ 0 w 6096001" name="connsiteX0"/>
              <a:gd fmla="*/ 0 h 6858000" name="connsiteY0"/>
              <a:gd fmla="*/ 4883024 w 6096001" name="connsiteX1"/>
              <a:gd fmla="*/ 0 h 6858000" name="connsiteY1"/>
              <a:gd fmla="*/ 4946006 w 6096001" name="connsiteX2"/>
              <a:gd fmla="*/ 69271 h 6858000" name="connsiteY2"/>
              <a:gd fmla="*/ 6096001 w 6096001" name="connsiteX3"/>
              <a:gd fmla="*/ 3429000 h 6858000" name="connsiteY3"/>
              <a:gd fmla="*/ 4946006 w 6096001" name="connsiteX4"/>
              <a:gd fmla="*/ 6788730 h 6858000" name="connsiteY4"/>
              <a:gd fmla="*/ 4883024 w 6096001" name="connsiteX5"/>
              <a:gd fmla="*/ 6858000 h 6858000" name="connsiteY5"/>
              <a:gd fmla="*/ 0 w 6096001" name="connsiteX6"/>
              <a:gd fmla="*/ 6858000 h 6858000"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6096001">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algn="l" blurRad="50800" dist="38100"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1" y="0"/>
            <a:ext cx="6087332" cy="6858000"/>
          </a:xfrm>
          <a:custGeom>
            <a:avLst/>
            <a:gdLst>
              <a:gd fmla="*/ 0 w 6087332" name="connsiteX0"/>
              <a:gd fmla="*/ 0 h 6858000" name="connsiteY0"/>
              <a:gd fmla="*/ 4874355 w 6087332" name="connsiteX1"/>
              <a:gd fmla="*/ 0 h 6858000" name="connsiteY1"/>
              <a:gd fmla="*/ 4937337 w 6087332" name="connsiteX2"/>
              <a:gd fmla="*/ 69271 h 6858000" name="connsiteY2"/>
              <a:gd fmla="*/ 6087332 w 6087332" name="connsiteX3"/>
              <a:gd fmla="*/ 3429000 h 6858000" name="connsiteY3"/>
              <a:gd fmla="*/ 4937337 w 6087332" name="connsiteX4"/>
              <a:gd fmla="*/ 6788730 h 6858000" name="connsiteY4"/>
              <a:gd fmla="*/ 4874355 w 6087332" name="connsiteX5"/>
              <a:gd fmla="*/ 6858000 h 6858000" name="connsiteY5"/>
              <a:gd fmla="*/ 0 w 6087332" name="connsiteX6"/>
              <a:gd fmla="*/ 6858000 h 6858000"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6087332">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 name="Title 1">
            <a:extLst>
              <a:ext uri="{FF2B5EF4-FFF2-40B4-BE49-F238E27FC236}">
                <a16:creationId xmlns:a16="http://schemas.microsoft.com/office/drawing/2014/main" id="{0C1B6DE2-7778-45E8-6BD0-9BDDE3B0D932}"/>
              </a:ext>
            </a:extLst>
          </p:cNvPr>
          <p:cNvSpPr>
            <a:spLocks noGrp="1"/>
          </p:cNvSpPr>
          <p:nvPr>
            <p:ph type="title"/>
          </p:nvPr>
        </p:nvSpPr>
        <p:spPr>
          <a:xfrm>
            <a:off x="448056" y="859536"/>
            <a:ext cx="4832802" cy="1243584"/>
          </a:xfrm>
        </p:spPr>
        <p:txBody>
          <a:bodyPr anchor="ctr" bIns="45720" lIns="91440" rIns="91440" rtlCol="0" tIns="45720" vert="horz">
            <a:noAutofit/>
          </a:bodyPr>
          <a:lstStyle/>
          <a:p>
            <a:r>
              <a:rPr b="1" baseline="0" cap="none" dirty="0" i="0" kern="1200" kumimoji="0" lang="en-US" noProof="0" normalizeH="0" spc="0" strike="noStrike" u="none">
                <a:ln>
                  <a:noFill/>
                </a:ln>
                <a:solidFill>
                  <a:srgbClr val="00B050"/>
                </a:solidFill>
                <a:effectLst>
                  <a:outerShdw algn="tl" blurRad="38100" dir="2700000" dist="38100">
                    <a:srgbClr val="000000">
                      <a:alpha val="43137"/>
                    </a:srgbClr>
                  </a:outerShdw>
                </a:effectLst>
                <a:uLnTx/>
                <a:uFillTx/>
                <a:latin typeface="+mn-lt"/>
                <a:ea typeface="+mj-ea"/>
                <a:cs typeface="+mj-cs"/>
              </a:rPr>
              <a:t>The Maritime Experience…</a:t>
            </a:r>
            <a:endParaRPr dirty="0" kern="1200" lang="en-US">
              <a:solidFill>
                <a:srgbClr val="00B050"/>
              </a:solidFill>
              <a:latin typeface="+mn-lt"/>
              <a:ea typeface="+mj-ea"/>
              <a:cs typeface="+mj-cs"/>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0" name="Content Placeholder 9">
            <a:extLst>
              <a:ext uri="{FF2B5EF4-FFF2-40B4-BE49-F238E27FC236}">
                <a16:creationId xmlns:a16="http://schemas.microsoft.com/office/drawing/2014/main" id="{33005093-B0D7-E866-86C2-6A1F107A04DA}"/>
              </a:ext>
            </a:extLst>
          </p:cNvPr>
          <p:cNvSpPr>
            <a:spLocks noGrp="1"/>
          </p:cNvSpPr>
          <p:nvPr>
            <p:ph idx="1" sz="half"/>
          </p:nvPr>
        </p:nvSpPr>
        <p:spPr>
          <a:xfrm>
            <a:off x="245660" y="2980934"/>
            <a:ext cx="5295331" cy="3196028"/>
          </a:xfrm>
        </p:spPr>
        <p:txBody>
          <a:bodyPr bIns="45720" lIns="91440" rIns="91440" rtlCol="0" tIns="45720" vert="horz">
            <a:normAutofit/>
          </a:bodyPr>
          <a:lstStyle/>
          <a:p>
            <a:pPr algn="ctr" indent="0" marL="0">
              <a:buNone/>
            </a:pPr>
            <a:r>
              <a:rPr dirty="0" lang="en-US"/>
              <a:t>Enjoy a two-night stay in an Oceanview room with a King bed </a:t>
            </a:r>
          </a:p>
        </p:txBody>
      </p:sp>
      <p:pic>
        <p:nvPicPr>
          <p:cNvPr id="7" name="Picture 6">
            <a:extLst>
              <a:ext uri="{FF2B5EF4-FFF2-40B4-BE49-F238E27FC236}">
                <a16:creationId xmlns:a16="http://schemas.microsoft.com/office/drawing/2014/main" id="{B1CE234C-B4F6-43DE-9A3E-C0817678B1E4}"/>
              </a:ext>
            </a:extLst>
          </p:cNvPr>
          <p:cNvPicPr>
            <a:picLocks noChangeAspect="1"/>
          </p:cNvPicPr>
          <p:nvPr/>
        </p:nvPicPr>
        <p:blipFill>
          <a:blip r:embed="rId4"/>
          <a:stretch>
            <a:fillRect/>
          </a:stretch>
        </p:blipFill>
        <p:spPr>
          <a:xfrm>
            <a:off x="761153" y="4791307"/>
            <a:ext cx="4206605" cy="993734"/>
          </a:xfrm>
          <a:prstGeom prst="rect">
            <a:avLst/>
          </a:prstGeom>
        </p:spPr>
      </p:pic>
      <p:sp>
        <p:nvSpPr>
          <p:cNvPr id="9" name="TextBox 8">
            <a:extLst>
              <a:ext uri="{FF2B5EF4-FFF2-40B4-BE49-F238E27FC236}">
                <a16:creationId xmlns:a16="http://schemas.microsoft.com/office/drawing/2014/main" id="{07D61CB2-72F2-C34B-9C0E-8EF3CDC2A47A}"/>
              </a:ext>
            </a:extLst>
          </p:cNvPr>
          <p:cNvSpPr txBox="1"/>
          <p:nvPr/>
        </p:nvSpPr>
        <p:spPr>
          <a:xfrm>
            <a:off x="216791" y="6345916"/>
            <a:ext cx="5295331" cy="369332"/>
          </a:xfrm>
          <a:prstGeom prst="rect">
            <a:avLst/>
          </a:prstGeom>
          <a:noFill/>
        </p:spPr>
        <p:txBody>
          <a:bodyPr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CA" noProof="0" normalizeH="0" spc="0" strike="noStrike" sz="1800" u="none">
                <a:ln>
                  <a:noFill/>
                </a:ln>
                <a:solidFill>
                  <a:prstClr val="black"/>
                </a:solidFill>
                <a:effectLst/>
                <a:uLnTx/>
                <a:uFillTx/>
                <a:latin panose="020F0502020204030204" typeface="Calibri"/>
                <a:ea typeface="+mn-ea"/>
                <a:cs typeface="+mn-cs"/>
                <a:hlinkClick r:id="rId5"/>
              </a:rPr>
              <a:t>https://www.oakislandresort.ca/</a:t>
            </a:r>
            <a:r>
              <a:rPr b="0" baseline="0" cap="none" dirty="0" i="0" kern="1200" kumimoji="0" lang="en-CA" noProof="0" normalizeH="0" spc="0" strike="noStrike" sz="1800" u="none">
                <a:ln>
                  <a:noFill/>
                </a:ln>
                <a:solidFill>
                  <a:prstClr val="black"/>
                </a:solidFill>
                <a:effectLst/>
                <a:uLnTx/>
                <a:uFillTx/>
                <a:latin panose="020F0502020204030204" typeface="Calibri"/>
                <a:ea typeface="+mn-ea"/>
                <a:cs typeface="+mn-cs"/>
              </a:rPr>
              <a:t> </a:t>
            </a:r>
          </a:p>
        </p:txBody>
      </p:sp>
    </p:spTree>
    <p:extLst>
      <p:ext uri="{BB962C8B-B14F-4D97-AF65-F5344CB8AC3E}">
        <p14:creationId xmlns:p14="http://schemas.microsoft.com/office/powerpoint/2010/main" val="14775886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741</Words>
  <Application>Microsoft Office PowerPoint</Application>
  <PresentationFormat>Widescreen</PresentationFormat>
  <Paragraphs>86</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Playfair Display</vt:lpstr>
      <vt:lpstr>1_Office Theme</vt:lpstr>
      <vt:lpstr>The Maritime Experience For 2</vt:lpstr>
      <vt:lpstr>The Maritime Experience…</vt:lpstr>
      <vt:lpstr>PowerPoint Presentation</vt:lpstr>
      <vt:lpstr>The Maritime Experience…</vt:lpstr>
      <vt:lpstr>The Maritime Experience…</vt:lpstr>
      <vt:lpstr>PowerPoint Presentation</vt:lpstr>
      <vt:lpstr>The Maritime Experience…</vt:lpstr>
      <vt:lpstr>PowerPoint Presentation</vt:lpstr>
      <vt:lpstr>The Maritime Experience…</vt:lpstr>
      <vt:lpstr>The Maritime Experience…</vt:lpstr>
      <vt:lpstr>PowerPoint Presentation</vt:lpstr>
      <vt:lpstr>PowerPoint Presentation</vt:lpstr>
      <vt:lpstr>The Maritime Experience…</vt:lpstr>
      <vt:lpstr>The Maritime Experience…</vt:lpstr>
      <vt:lpstr>PowerPoint Presentation</vt:lpstr>
      <vt:lpstr>PowerPoint Presentation</vt:lpstr>
      <vt:lpstr>Annapolis Valley - Land of  Orchards, Vineyards, and Tides</vt:lpstr>
      <vt:lpstr>PowerPoint Presentation</vt:lpstr>
      <vt:lpstr>A Destination Canada bucket list experience!</vt:lpstr>
      <vt:lpstr>The Maritime Experience…</vt:lpstr>
      <vt:lpstr>PowerPoint Presentation</vt:lpstr>
      <vt:lpstr>The Maritime Experience for 2</vt:lpstr>
    </vt:vector>
  </TitlesOfParts>
  <Company>Algonquin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Maritime Experience For 2</dc:title>
  <dc:creator>Jim Kyte</dc:creator>
  <cp:lastModifiedBy>Jim Kyte</cp:lastModifiedBy>
  <cp:revision>7</cp:revision>
  <dcterms:created xsi:type="dcterms:W3CDTF">2024-01-31T18:19:24Z</dcterms:created>
  <dcterms:modified xsi:type="dcterms:W3CDTF">2024-04-21T17:31:19Z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1482399</vt:lpwstr>
  </property>
  <property fmtid="{D5CDD505-2E9C-101B-9397-08002B2CF9AE}" name="NXPowerLiteSettings" pid="3">
    <vt:lpwstr>F7000400038000</vt:lpwstr>
  </property>
  <property fmtid="{D5CDD505-2E9C-101B-9397-08002B2CF9AE}" name="NXPowerLiteVersion" pid="4">
    <vt:lpwstr>S10.2.0</vt:lpwstr>
  </property>
</Properties>
</file>